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5">
  <p:sldMasterIdLst>
    <p:sldMasterId id="2147483996" r:id="rId1"/>
  </p:sldMasterIdLst>
  <p:notesMasterIdLst>
    <p:notesMasterId r:id="rId33"/>
  </p:notesMasterIdLst>
  <p:sldIdLst>
    <p:sldId id="294" r:id="rId2"/>
    <p:sldId id="327" r:id="rId3"/>
    <p:sldId id="340" r:id="rId4"/>
    <p:sldId id="328" r:id="rId5"/>
    <p:sldId id="337" r:id="rId6"/>
    <p:sldId id="333" r:id="rId7"/>
    <p:sldId id="309" r:id="rId8"/>
    <p:sldId id="297" r:id="rId9"/>
    <p:sldId id="298" r:id="rId10"/>
    <p:sldId id="299" r:id="rId11"/>
    <p:sldId id="330" r:id="rId12"/>
    <p:sldId id="256" r:id="rId13"/>
    <p:sldId id="301" r:id="rId14"/>
    <p:sldId id="302" r:id="rId15"/>
    <p:sldId id="303" r:id="rId16"/>
    <p:sldId id="304" r:id="rId17"/>
    <p:sldId id="318" r:id="rId18"/>
    <p:sldId id="271" r:id="rId19"/>
    <p:sldId id="305" r:id="rId20"/>
    <p:sldId id="265" r:id="rId21"/>
    <p:sldId id="338" r:id="rId22"/>
    <p:sldId id="306" r:id="rId23"/>
    <p:sldId id="308" r:id="rId24"/>
    <p:sldId id="331" r:id="rId25"/>
    <p:sldId id="313" r:id="rId26"/>
    <p:sldId id="332" r:id="rId27"/>
    <p:sldId id="336" r:id="rId28"/>
    <p:sldId id="335" r:id="rId29"/>
    <p:sldId id="314" r:id="rId30"/>
    <p:sldId id="322" r:id="rId31"/>
    <p:sldId id="33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94" autoAdjust="0"/>
    <p:restoredTop sz="94636" autoAdjust="0"/>
  </p:normalViewPr>
  <p:slideViewPr>
    <p:cSldViewPr snapToGrid="0">
      <p:cViewPr varScale="1">
        <p:scale>
          <a:sx n="68" d="100"/>
          <a:sy n="68" d="100"/>
        </p:scale>
        <p:origin x="1104" y="72"/>
      </p:cViewPr>
      <p:guideLst>
        <p:guide orient="horz" pos="2160"/>
        <p:guide pos="3840"/>
      </p:guideLst>
    </p:cSldViewPr>
  </p:slideViewPr>
  <p:outlineViewPr>
    <p:cViewPr>
      <p:scale>
        <a:sx n="33" d="100"/>
        <a:sy n="33" d="100"/>
      </p:scale>
      <p:origin x="0" y="-4638"/>
    </p:cViewPr>
  </p:outlineViewPr>
  <p:notesTextViewPr>
    <p:cViewPr>
      <p:scale>
        <a:sx n="3" d="2"/>
        <a:sy n="3" d="2"/>
      </p:scale>
      <p:origin x="0" y="0"/>
    </p:cViewPr>
  </p:notesTextViewPr>
  <p:sorterViewPr>
    <p:cViewPr varScale="1">
      <p:scale>
        <a:sx n="100" d="100"/>
        <a:sy n="100" d="100"/>
      </p:scale>
      <p:origin x="0" y="-4752"/>
    </p:cViewPr>
  </p:sorterViewPr>
  <p:notesViewPr>
    <p:cSldViewPr snapToGrid="0">
      <p:cViewPr varScale="1">
        <p:scale>
          <a:sx n="85" d="100"/>
          <a:sy n="85" d="100"/>
        </p:scale>
        <p:origin x="316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EA4CDC-055E-47D6-8CD7-79752C0E2487}" type="datetimeFigureOut">
              <a:rPr lang="en-AU" smtClean="0"/>
              <a:t>12/06/2018</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9C4AD-89B3-4CEA-8F17-62EBBF5FCE58}" type="slidenum">
              <a:rPr lang="en-AU" smtClean="0"/>
              <a:t>‹#›</a:t>
            </a:fld>
            <a:endParaRPr lang="en-AU"/>
          </a:p>
        </p:txBody>
      </p:sp>
    </p:spTree>
    <p:extLst>
      <p:ext uri="{BB962C8B-B14F-4D97-AF65-F5344CB8AC3E}">
        <p14:creationId xmlns:p14="http://schemas.microsoft.com/office/powerpoint/2010/main" val="2926707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775" y="752475"/>
            <a:ext cx="6675438" cy="3754438"/>
          </a:xfrm>
        </p:spPr>
      </p:sp>
      <p:sp>
        <p:nvSpPr>
          <p:cNvPr id="3" name="Notes Placeholder 2"/>
          <p:cNvSpPr>
            <a:spLocks noGrp="1"/>
          </p:cNvSpPr>
          <p:nvPr>
            <p:ph type="body" idx="1"/>
          </p:nvPr>
        </p:nvSpPr>
        <p:spPr/>
        <p:txBody>
          <a:bodyPr/>
          <a:lstStyle/>
          <a:p>
            <a:r>
              <a:rPr lang="en-NZ" dirty="0"/>
              <a:t>NOT</a:t>
            </a:r>
            <a:r>
              <a:rPr lang="en-NZ" baseline="0" dirty="0"/>
              <a:t> RECOGNISING THE DYING PATIENT</a:t>
            </a:r>
          </a:p>
          <a:p>
            <a:r>
              <a:rPr lang="en-NZ" baseline="0" dirty="0"/>
              <a:t>POOR COMMUNICATION</a:t>
            </a:r>
          </a:p>
          <a:p>
            <a:r>
              <a:rPr lang="en-NZ" baseline="0" dirty="0"/>
              <a:t>FAMILY WHANAU NOT ALWAYS PREPARED</a:t>
            </a:r>
          </a:p>
          <a:p>
            <a:r>
              <a:rPr lang="en-NZ" baseline="0" dirty="0"/>
              <a:t>INSTANCES OF LACK OF COMPASSION AND RESPECT</a:t>
            </a:r>
          </a:p>
          <a:p>
            <a:r>
              <a:rPr lang="en-NZ" baseline="0" dirty="0"/>
              <a:t>LACK OF INFORMATION</a:t>
            </a:r>
          </a:p>
          <a:p>
            <a:r>
              <a:rPr lang="en-NZ" baseline="0" dirty="0"/>
              <a:t>DELAYS IN ACCESS TO CARE AND SUPPORT AFTER HOURS</a:t>
            </a:r>
          </a:p>
          <a:p>
            <a:r>
              <a:rPr lang="en-NZ" baseline="0" dirty="0"/>
              <a:t>LACK OF ACCESS TO BEREAVEMENT SUPPORT AND INFORMATION</a:t>
            </a:r>
          </a:p>
          <a:p>
            <a:r>
              <a:rPr lang="en-NZ" baseline="0" dirty="0"/>
              <a:t>SUPPORT AFTER DEATH ESP SUDDEN DEATHS</a:t>
            </a:r>
          </a:p>
          <a:p>
            <a:r>
              <a:rPr lang="en-NZ" baseline="0" dirty="0"/>
              <a:t>DELAYS IN THE RELEASE OF THE DECEASED FROM HOSPITAL</a:t>
            </a:r>
            <a:endParaRPr lang="en-NZ" dirty="0"/>
          </a:p>
        </p:txBody>
      </p:sp>
      <p:sp>
        <p:nvSpPr>
          <p:cNvPr id="4" name="Slide Number Placeholder 3"/>
          <p:cNvSpPr>
            <a:spLocks noGrp="1"/>
          </p:cNvSpPr>
          <p:nvPr>
            <p:ph type="sldNum" sz="quarter" idx="10"/>
          </p:nvPr>
        </p:nvSpPr>
        <p:spPr/>
        <p:txBody>
          <a:bodyPr/>
          <a:lstStyle/>
          <a:p>
            <a:fld id="{1C98CF9D-7865-4D7C-8359-52102B05C3C4}" type="slidenum">
              <a:rPr lang="en-NZ" smtClean="0">
                <a:solidFill>
                  <a:prstClr val="black"/>
                </a:solidFill>
              </a:rPr>
              <a:pPr/>
              <a:t>11</a:t>
            </a:fld>
            <a:endParaRPr lang="en-NZ">
              <a:solidFill>
                <a:prstClr val="black"/>
              </a:solidFill>
            </a:endParaRPr>
          </a:p>
        </p:txBody>
      </p:sp>
    </p:spTree>
    <p:extLst>
      <p:ext uri="{BB962C8B-B14F-4D97-AF65-F5344CB8AC3E}">
        <p14:creationId xmlns:p14="http://schemas.microsoft.com/office/powerpoint/2010/main" val="784084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B479C4AD-89B3-4CEA-8F17-62EBBF5FCE58}" type="slidenum">
              <a:rPr lang="en-AU" smtClean="0"/>
              <a:t>12</a:t>
            </a:fld>
            <a:endParaRPr lang="en-AU"/>
          </a:p>
        </p:txBody>
      </p:sp>
    </p:spTree>
    <p:extLst>
      <p:ext uri="{BB962C8B-B14F-4D97-AF65-F5344CB8AC3E}">
        <p14:creationId xmlns:p14="http://schemas.microsoft.com/office/powerpoint/2010/main" val="2768762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B479C4AD-89B3-4CEA-8F17-62EBBF5FCE58}" type="slidenum">
              <a:rPr lang="en-AU" smtClean="0"/>
              <a:t>17</a:t>
            </a:fld>
            <a:endParaRPr lang="en-AU"/>
          </a:p>
        </p:txBody>
      </p:sp>
    </p:spTree>
    <p:extLst>
      <p:ext uri="{BB962C8B-B14F-4D97-AF65-F5344CB8AC3E}">
        <p14:creationId xmlns:p14="http://schemas.microsoft.com/office/powerpoint/2010/main" val="2331974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Positive</a:t>
            </a:r>
            <a:r>
              <a:rPr lang="en-NZ" baseline="0" dirty="0"/>
              <a:t> and supportive language</a:t>
            </a:r>
            <a:endParaRPr lang="en-NZ" dirty="0"/>
          </a:p>
        </p:txBody>
      </p:sp>
      <p:sp>
        <p:nvSpPr>
          <p:cNvPr id="4" name="Slide Number Placeholder 3"/>
          <p:cNvSpPr>
            <a:spLocks noGrp="1"/>
          </p:cNvSpPr>
          <p:nvPr>
            <p:ph type="sldNum" sz="quarter" idx="10"/>
          </p:nvPr>
        </p:nvSpPr>
        <p:spPr/>
        <p:txBody>
          <a:bodyPr/>
          <a:lstStyle/>
          <a:p>
            <a:fld id="{B479C4AD-89B3-4CEA-8F17-62EBBF5FCE58}" type="slidenum">
              <a:rPr lang="en-AU" smtClean="0"/>
              <a:t>25</a:t>
            </a:fld>
            <a:endParaRPr lang="en-AU"/>
          </a:p>
        </p:txBody>
      </p:sp>
    </p:spTree>
    <p:extLst>
      <p:ext uri="{BB962C8B-B14F-4D97-AF65-F5344CB8AC3E}">
        <p14:creationId xmlns:p14="http://schemas.microsoft.com/office/powerpoint/2010/main" val="1237082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Pause point</a:t>
            </a:r>
          </a:p>
        </p:txBody>
      </p:sp>
      <p:sp>
        <p:nvSpPr>
          <p:cNvPr id="4" name="Slide Number Placeholder 3"/>
          <p:cNvSpPr>
            <a:spLocks noGrp="1"/>
          </p:cNvSpPr>
          <p:nvPr>
            <p:ph type="sldNum" sz="quarter" idx="10"/>
          </p:nvPr>
        </p:nvSpPr>
        <p:spPr/>
        <p:txBody>
          <a:bodyPr/>
          <a:lstStyle/>
          <a:p>
            <a:fld id="{B479C4AD-89B3-4CEA-8F17-62EBBF5FCE58}" type="slidenum">
              <a:rPr lang="en-AU" smtClean="0"/>
              <a:t>27</a:t>
            </a:fld>
            <a:endParaRPr lang="en-AU"/>
          </a:p>
        </p:txBody>
      </p:sp>
    </p:spTree>
    <p:extLst>
      <p:ext uri="{BB962C8B-B14F-4D97-AF65-F5344CB8AC3E}">
        <p14:creationId xmlns:p14="http://schemas.microsoft.com/office/powerpoint/2010/main" val="655201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B479C4AD-89B3-4CEA-8F17-62EBBF5FCE58}" type="slidenum">
              <a:rPr lang="en-AU" smtClean="0"/>
              <a:t>30</a:t>
            </a:fld>
            <a:endParaRPr lang="en-AU"/>
          </a:p>
        </p:txBody>
      </p:sp>
    </p:spTree>
    <p:extLst>
      <p:ext uri="{BB962C8B-B14F-4D97-AF65-F5344CB8AC3E}">
        <p14:creationId xmlns:p14="http://schemas.microsoft.com/office/powerpoint/2010/main" val="4213291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B479C4AD-89B3-4CEA-8F17-62EBBF5FCE58}" type="slidenum">
              <a:rPr lang="en-AU" smtClean="0"/>
              <a:t>31</a:t>
            </a:fld>
            <a:endParaRPr lang="en-AU"/>
          </a:p>
        </p:txBody>
      </p:sp>
    </p:spTree>
    <p:extLst>
      <p:ext uri="{BB962C8B-B14F-4D97-AF65-F5344CB8AC3E}">
        <p14:creationId xmlns:p14="http://schemas.microsoft.com/office/powerpoint/2010/main" val="1689078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427DA6AC-5ECA-431E-81A0-59E4C63E23A8}" type="datetime1">
              <a:rPr lang="en-NZ" smtClean="0"/>
              <a:t>12/06/2018</a:t>
            </a:fld>
            <a:endParaRPr lang="en-NZ"/>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NZ"/>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D5FF4E30-8D0C-49AE-B942-B4F1750BCEF4}" type="slidenum">
              <a:rPr lang="en-NZ" smtClean="0"/>
              <a:pPr/>
              <a:t>‹#›</a:t>
            </a:fld>
            <a:endParaRPr lang="en-NZ"/>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32515822"/>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B24B8D-8AAD-4049-A4E0-95205FDDE083}" type="datetime1">
              <a:rPr lang="en-NZ" smtClean="0"/>
              <a:t>12/06/2018</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D5FF4E30-8D0C-49AE-B942-B4F1750BCEF4}" type="slidenum">
              <a:rPr lang="en-NZ" smtClean="0"/>
              <a:pPr/>
              <a:t>‹#›</a:t>
            </a:fld>
            <a:endParaRPr lang="en-NZ"/>
          </a:p>
        </p:txBody>
      </p:sp>
    </p:spTree>
    <p:extLst>
      <p:ext uri="{BB962C8B-B14F-4D97-AF65-F5344CB8AC3E}">
        <p14:creationId xmlns:p14="http://schemas.microsoft.com/office/powerpoint/2010/main" val="2912778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6E17E449-62AE-4CE2-9DFA-364EE4B176C0}" type="datetime1">
              <a:rPr lang="en-NZ" smtClean="0"/>
              <a:t>12/06/2018</a:t>
            </a:fld>
            <a:endParaRPr lang="en-NZ"/>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NZ"/>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D5FF4E30-8D0C-49AE-B942-B4F1750BCEF4}" type="slidenum">
              <a:rPr lang="en-NZ" smtClean="0"/>
              <a:pPr/>
              <a:t>‹#›</a:t>
            </a:fld>
            <a:endParaRPr lang="en-NZ"/>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8334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BFBE768-ED31-439B-89F3-FA8516DACC65}" type="datetime1">
              <a:rPr lang="en-NZ" smtClean="0"/>
              <a:t>12/06/2018</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D5FF4E30-8D0C-49AE-B942-B4F1750BCEF4}" type="slidenum">
              <a:rPr lang="en-NZ" smtClean="0"/>
              <a:pPr/>
              <a:t>‹#›</a:t>
            </a:fld>
            <a:endParaRPr lang="en-NZ"/>
          </a:p>
        </p:txBody>
      </p:sp>
    </p:spTree>
    <p:extLst>
      <p:ext uri="{BB962C8B-B14F-4D97-AF65-F5344CB8AC3E}">
        <p14:creationId xmlns:p14="http://schemas.microsoft.com/office/powerpoint/2010/main" val="1252889738"/>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8A5C99-138D-4E5E-A89E-C7A2F9043D4F}" type="datetime1">
              <a:rPr lang="en-NZ" smtClean="0"/>
              <a:t>12/06/2018</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D5FF4E30-8D0C-49AE-B942-B4F1750BCEF4}" type="slidenum">
              <a:rPr lang="en-NZ" smtClean="0"/>
              <a:pPr/>
              <a:t>‹#›</a:t>
            </a:fld>
            <a:endParaRPr lang="en-NZ"/>
          </a:p>
        </p:txBody>
      </p:sp>
    </p:spTree>
    <p:extLst>
      <p:ext uri="{BB962C8B-B14F-4D97-AF65-F5344CB8AC3E}">
        <p14:creationId xmlns:p14="http://schemas.microsoft.com/office/powerpoint/2010/main" val="1950717377"/>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9AC24B-15A2-43E5-8504-4E51A9E935E0}" type="datetime1">
              <a:rPr lang="en-NZ" smtClean="0"/>
              <a:t>12/06/2018</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D5FF4E30-8D0C-49AE-B942-B4F1750BCEF4}" type="slidenum">
              <a:rPr lang="en-NZ" smtClean="0"/>
              <a:pPr/>
              <a:t>‹#›</a:t>
            </a:fld>
            <a:endParaRPr lang="en-NZ"/>
          </a:p>
        </p:txBody>
      </p:sp>
    </p:spTree>
    <p:extLst>
      <p:ext uri="{BB962C8B-B14F-4D97-AF65-F5344CB8AC3E}">
        <p14:creationId xmlns:p14="http://schemas.microsoft.com/office/powerpoint/2010/main" val="3083931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56BAB23B-99F9-400F-A583-B6FC779C97AA}" type="datetime1">
              <a:rPr lang="en-NZ" smtClean="0"/>
              <a:t>12/06/2018</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D5FF4E30-8D0C-49AE-B942-B4F1750BCEF4}" type="slidenum">
              <a:rPr lang="en-NZ" smtClean="0"/>
              <a:pPr/>
              <a:t>‹#›</a:t>
            </a:fld>
            <a:endParaRPr lang="en-NZ"/>
          </a:p>
        </p:txBody>
      </p:sp>
    </p:spTree>
    <p:extLst>
      <p:ext uri="{BB962C8B-B14F-4D97-AF65-F5344CB8AC3E}">
        <p14:creationId xmlns:p14="http://schemas.microsoft.com/office/powerpoint/2010/main" val="2394581445"/>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21D25783-4F42-4743-BD7F-67A91D8392D7}" type="datetime1">
              <a:rPr lang="en-NZ" smtClean="0"/>
              <a:t>12/06/2018</a:t>
            </a:fld>
            <a:endParaRPr lang="en-NZ"/>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NZ"/>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D5FF4E30-8D0C-49AE-B942-B4F1750BCEF4}" type="slidenum">
              <a:rPr lang="en-NZ" smtClean="0"/>
              <a:pPr/>
              <a:t>‹#›</a:t>
            </a:fld>
            <a:endParaRPr lang="en-NZ"/>
          </a:p>
        </p:txBody>
      </p:sp>
    </p:spTree>
    <p:extLst>
      <p:ext uri="{BB962C8B-B14F-4D97-AF65-F5344CB8AC3E}">
        <p14:creationId xmlns:p14="http://schemas.microsoft.com/office/powerpoint/2010/main" val="172227219"/>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29697748-F5F7-493A-8164-C23B5400757C}" type="datetime1">
              <a:rPr lang="en-NZ" smtClean="0"/>
              <a:t>12/06/2018</a:t>
            </a:fld>
            <a:endParaRPr lang="en-NZ"/>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D5FF4E30-8D0C-49AE-B942-B4F1750BCEF4}" type="slidenum">
              <a:rPr lang="en-NZ" smtClean="0"/>
              <a:pPr/>
              <a:t>‹#›</a:t>
            </a:fld>
            <a:endParaRPr lang="en-NZ"/>
          </a:p>
        </p:txBody>
      </p:sp>
    </p:spTree>
    <p:extLst>
      <p:ext uri="{BB962C8B-B14F-4D97-AF65-F5344CB8AC3E}">
        <p14:creationId xmlns:p14="http://schemas.microsoft.com/office/powerpoint/2010/main" val="757180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9B8E85-BF79-4939-9FE4-CFD98B0F5AB3}" type="datetime1">
              <a:rPr lang="en-NZ" smtClean="0"/>
              <a:t>12/06/2018</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D5FF4E30-8D0C-49AE-B942-B4F1750BCEF4}" type="slidenum">
              <a:rPr lang="en-NZ" smtClean="0"/>
              <a:pPr/>
              <a:t>‹#›</a:t>
            </a:fld>
            <a:endParaRPr lang="en-NZ"/>
          </a:p>
        </p:txBody>
      </p:sp>
    </p:spTree>
    <p:extLst>
      <p:ext uri="{BB962C8B-B14F-4D97-AF65-F5344CB8AC3E}">
        <p14:creationId xmlns:p14="http://schemas.microsoft.com/office/powerpoint/2010/main" val="1975874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C0F877B3-797E-4C8A-AFC6-06264D13B454}" type="datetime1">
              <a:rPr lang="en-NZ" smtClean="0"/>
              <a:t>12/06/2018</a:t>
            </a:fld>
            <a:endParaRPr lang="en-NZ"/>
          </a:p>
        </p:txBody>
      </p:sp>
      <p:sp>
        <p:nvSpPr>
          <p:cNvPr id="5" name="Footer Placeholder 4"/>
          <p:cNvSpPr>
            <a:spLocks noGrp="1"/>
          </p:cNvSpPr>
          <p:nvPr>
            <p:ph type="ftr" sz="quarter" idx="11"/>
          </p:nvPr>
        </p:nvSpPr>
        <p:spPr>
          <a:xfrm>
            <a:off x="2933699" y="6296615"/>
            <a:ext cx="5959577" cy="365125"/>
          </a:xfrm>
        </p:spPr>
        <p:txBody>
          <a:bodyPr/>
          <a:lstStyle/>
          <a:p>
            <a:endParaRPr lang="en-NZ"/>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D5FF4E30-8D0C-49AE-B942-B4F1750BCEF4}" type="slidenum">
              <a:rPr lang="en-NZ" smtClean="0"/>
              <a:pPr/>
              <a:t>‹#›</a:t>
            </a:fld>
            <a:endParaRPr lang="en-NZ"/>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6772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A6DF6663-7B14-46F3-97F1-2AA643B180D9}" type="datetime1">
              <a:rPr lang="en-NZ" smtClean="0"/>
              <a:t>12/06/2018</a:t>
            </a:fld>
            <a:endParaRPr lang="en-NZ"/>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NZ"/>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D5FF4E30-8D0C-49AE-B942-B4F1750BCEF4}" type="slidenum">
              <a:rPr lang="en-NZ" smtClean="0"/>
              <a:pPr/>
              <a:t>‹#›</a:t>
            </a:fld>
            <a:endParaRPr lang="en-NZ"/>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0329098"/>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hf hdr="0" ftr="0" dt="0"/>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hyperlink" Target="http://www.health.govt.nz/publication/te-ara-whakapiri-principles-and-guidance-last-days-life" TargetMode="External"/><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20752" y="1023867"/>
            <a:ext cx="3793678" cy="3921510"/>
          </a:xfrm>
        </p:spPr>
        <p:txBody>
          <a:bodyPr>
            <a:normAutofit/>
          </a:bodyPr>
          <a:lstStyle/>
          <a:p>
            <a:r>
              <a:rPr lang="en-US" sz="3800" i="1" dirty="0"/>
              <a:t>Te Ara Whakapiri: </a:t>
            </a:r>
            <a:r>
              <a:rPr lang="en-US" sz="3800" dirty="0"/>
              <a:t>Principles and guidance for THTP Students in Hospice work</a:t>
            </a:r>
            <a:endParaRPr lang="en-AU" sz="3800" i="1" dirty="0"/>
          </a:p>
        </p:txBody>
      </p:sp>
      <p:sp>
        <p:nvSpPr>
          <p:cNvPr id="3" name="Subtitle 2"/>
          <p:cNvSpPr>
            <a:spLocks noGrp="1"/>
          </p:cNvSpPr>
          <p:nvPr>
            <p:ph type="subTitle" idx="1"/>
          </p:nvPr>
        </p:nvSpPr>
        <p:spPr/>
        <p:txBody>
          <a:bodyPr>
            <a:normAutofit fontScale="55000" lnSpcReduction="20000"/>
          </a:bodyPr>
          <a:lstStyle/>
          <a:p>
            <a:r>
              <a:rPr lang="en-US" sz="4000" dirty="0"/>
              <a:t>Marion Titmuss THTP Director</a:t>
            </a:r>
          </a:p>
          <a:p>
            <a:r>
              <a:rPr lang="en-US" sz="4000" dirty="0"/>
              <a:t>BA Hons ALCM CHM</a:t>
            </a:r>
            <a:endParaRPr lang="en-AU" sz="4000" dirty="0"/>
          </a:p>
        </p:txBody>
      </p:sp>
    </p:spTree>
    <p:extLst>
      <p:ext uri="{BB962C8B-B14F-4D97-AF65-F5344CB8AC3E}">
        <p14:creationId xmlns:p14="http://schemas.microsoft.com/office/powerpoint/2010/main" val="3396988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Session format</a:t>
            </a:r>
          </a:p>
        </p:txBody>
      </p:sp>
      <p:sp>
        <p:nvSpPr>
          <p:cNvPr id="3" name="Content Placeholder 2"/>
          <p:cNvSpPr>
            <a:spLocks noGrp="1"/>
          </p:cNvSpPr>
          <p:nvPr>
            <p:ph idx="1"/>
          </p:nvPr>
        </p:nvSpPr>
        <p:spPr>
          <a:xfrm>
            <a:off x="3911600" y="2438400"/>
            <a:ext cx="7792671" cy="4038600"/>
          </a:xfrm>
        </p:spPr>
        <p:txBody>
          <a:bodyPr>
            <a:normAutofit/>
          </a:bodyPr>
          <a:lstStyle/>
          <a:p>
            <a:r>
              <a:rPr lang="en-NZ" sz="2400" dirty="0"/>
              <a:t>The Liverpool Care Pathway for the Dying person</a:t>
            </a:r>
          </a:p>
          <a:p>
            <a:r>
              <a:rPr lang="en-NZ" sz="2400" dirty="0"/>
              <a:t>Background to Te Ara Whakapiri</a:t>
            </a:r>
          </a:p>
          <a:p>
            <a:r>
              <a:rPr lang="en-NZ" sz="2400" i="1" dirty="0"/>
              <a:t>The Toolkit </a:t>
            </a:r>
            <a:r>
              <a:rPr lang="en-NZ" sz="2400" dirty="0"/>
              <a:t>(April 2017)</a:t>
            </a:r>
          </a:p>
          <a:p>
            <a:r>
              <a:rPr lang="en-NZ" sz="2400" dirty="0"/>
              <a:t>Quick tour of some of the contents</a:t>
            </a:r>
          </a:p>
          <a:p>
            <a:r>
              <a:rPr lang="en-NZ" sz="2400" dirty="0"/>
              <a:t>Implementation</a:t>
            </a:r>
          </a:p>
          <a:p>
            <a:r>
              <a:rPr lang="en-NZ" sz="2400" dirty="0"/>
              <a:t>Recognising dying and getting started</a:t>
            </a:r>
          </a:p>
        </p:txBody>
      </p:sp>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6385" y="259006"/>
            <a:ext cx="3530615" cy="1771612"/>
          </a:xfrm>
          <a:prstGeom prst="rect">
            <a:avLst/>
          </a:prstGeom>
        </p:spPr>
      </p:pic>
      <p:sp>
        <p:nvSpPr>
          <p:cNvPr id="4" name="TextBox 3">
            <a:extLst>
              <a:ext uri="{FF2B5EF4-FFF2-40B4-BE49-F238E27FC236}">
                <a16:creationId xmlns:a16="http://schemas.microsoft.com/office/drawing/2014/main" id="{025DBF7F-DDA0-4201-951C-864565923000}"/>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2</a:t>
            </a:fld>
            <a:endParaRPr lang="en-NZ" dirty="0"/>
          </a:p>
        </p:txBody>
      </p:sp>
    </p:spTree>
    <p:extLst>
      <p:ext uri="{BB962C8B-B14F-4D97-AF65-F5344CB8AC3E}">
        <p14:creationId xmlns:p14="http://schemas.microsoft.com/office/powerpoint/2010/main" val="1545739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EBC1A-A7F3-4EF5-B164-E2683D066BE7}"/>
              </a:ext>
            </a:extLst>
          </p:cNvPr>
          <p:cNvSpPr>
            <a:spLocks noGrp="1"/>
          </p:cNvSpPr>
          <p:nvPr>
            <p:ph type="title"/>
          </p:nvPr>
        </p:nvSpPr>
        <p:spPr>
          <a:xfrm>
            <a:off x="2933700" y="568345"/>
            <a:ext cx="8770571" cy="915681"/>
          </a:xfrm>
        </p:spPr>
        <p:txBody>
          <a:bodyPr/>
          <a:lstStyle/>
          <a:p>
            <a:r>
              <a:rPr lang="en-NZ" dirty="0"/>
              <a:t>THTP Students</a:t>
            </a:r>
          </a:p>
        </p:txBody>
      </p:sp>
      <p:sp>
        <p:nvSpPr>
          <p:cNvPr id="3" name="Content Placeholder 2">
            <a:extLst>
              <a:ext uri="{FF2B5EF4-FFF2-40B4-BE49-F238E27FC236}">
                <a16:creationId xmlns:a16="http://schemas.microsoft.com/office/drawing/2014/main" id="{0B2E1D62-7315-43C5-9B6E-697F665D683B}"/>
              </a:ext>
            </a:extLst>
          </p:cNvPr>
          <p:cNvSpPr>
            <a:spLocks noGrp="1"/>
          </p:cNvSpPr>
          <p:nvPr>
            <p:ph idx="1"/>
          </p:nvPr>
        </p:nvSpPr>
        <p:spPr/>
        <p:txBody>
          <a:bodyPr/>
          <a:lstStyle/>
          <a:p>
            <a:r>
              <a:rPr lang="en-NZ" dirty="0"/>
              <a:t>All THTP students are required to undertake Hospice training, this may be a one day or several day course depending on the provider in your area.</a:t>
            </a:r>
          </a:p>
          <a:p>
            <a:r>
              <a:rPr lang="en-NZ" dirty="0"/>
              <a:t>I have included this </a:t>
            </a:r>
            <a:r>
              <a:rPr lang="en-NZ" dirty="0" err="1"/>
              <a:t>powerpoint</a:t>
            </a:r>
            <a:r>
              <a:rPr lang="en-NZ" dirty="0"/>
              <a:t> for THTP students to </a:t>
            </a:r>
            <a:r>
              <a:rPr lang="en-NZ"/>
              <a:t>enable you to </a:t>
            </a:r>
            <a:r>
              <a:rPr lang="en-NZ" dirty="0"/>
              <a:t>have relevant and up to date information regarding Hospice frameworks and models from a UK/NZ perspective.</a:t>
            </a:r>
          </a:p>
          <a:p>
            <a:r>
              <a:rPr lang="en-NZ" dirty="0"/>
              <a:t>I trust you will compare and add this to your knowledge base gained from the training you receive in your own country.</a:t>
            </a:r>
          </a:p>
          <a:p>
            <a:r>
              <a:rPr lang="en-NZ" dirty="0"/>
              <a:t> </a:t>
            </a:r>
          </a:p>
        </p:txBody>
      </p:sp>
      <p:sp>
        <p:nvSpPr>
          <p:cNvPr id="4" name="Slide Number Placeholder 3">
            <a:extLst>
              <a:ext uri="{FF2B5EF4-FFF2-40B4-BE49-F238E27FC236}">
                <a16:creationId xmlns:a16="http://schemas.microsoft.com/office/drawing/2014/main" id="{42973B0F-A0E1-407B-BE54-BC88E619F688}"/>
              </a:ext>
            </a:extLst>
          </p:cNvPr>
          <p:cNvSpPr>
            <a:spLocks noGrp="1"/>
          </p:cNvSpPr>
          <p:nvPr>
            <p:ph type="sldNum" sz="quarter" idx="12"/>
          </p:nvPr>
        </p:nvSpPr>
        <p:spPr/>
        <p:txBody>
          <a:bodyPr/>
          <a:lstStyle/>
          <a:p>
            <a:fld id="{D5FF4E30-8D0C-49AE-B942-B4F1750BCEF4}" type="slidenum">
              <a:rPr lang="en-NZ" smtClean="0"/>
              <a:pPr/>
              <a:t>3</a:t>
            </a:fld>
            <a:endParaRPr lang="en-NZ"/>
          </a:p>
        </p:txBody>
      </p:sp>
    </p:spTree>
    <p:extLst>
      <p:ext uri="{BB962C8B-B14F-4D97-AF65-F5344CB8AC3E}">
        <p14:creationId xmlns:p14="http://schemas.microsoft.com/office/powerpoint/2010/main" val="466239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The Liverpool Care Pathway</a:t>
            </a:r>
          </a:p>
        </p:txBody>
      </p:sp>
      <p:sp>
        <p:nvSpPr>
          <p:cNvPr id="3" name="Content Placeholder 2"/>
          <p:cNvSpPr>
            <a:spLocks noGrp="1"/>
          </p:cNvSpPr>
          <p:nvPr>
            <p:ph idx="1"/>
          </p:nvPr>
        </p:nvSpPr>
        <p:spPr>
          <a:xfrm>
            <a:off x="2933700" y="2438400"/>
            <a:ext cx="8770571" cy="3962400"/>
          </a:xfrm>
        </p:spPr>
        <p:txBody>
          <a:bodyPr>
            <a:normAutofit/>
          </a:bodyPr>
          <a:lstStyle/>
          <a:p>
            <a:r>
              <a:rPr lang="en-NZ" sz="2400" dirty="0"/>
              <a:t>LCP was an integrated pathway developed in the UK, aimed to transfer best practice approaches used in hospices to other settings in relation to the care of people who are dying</a:t>
            </a:r>
          </a:p>
          <a:p>
            <a:r>
              <a:rPr lang="en-NZ" sz="2400" dirty="0"/>
              <a:t>The LCP was introduced in New Zealand in 2006 and implemented across &gt; 350 health care services (NZ version)</a:t>
            </a:r>
          </a:p>
        </p:txBody>
      </p:sp>
      <p:sp>
        <p:nvSpPr>
          <p:cNvPr id="4" name="TextBox 3">
            <a:extLst>
              <a:ext uri="{FF2B5EF4-FFF2-40B4-BE49-F238E27FC236}">
                <a16:creationId xmlns:a16="http://schemas.microsoft.com/office/drawing/2014/main" id="{53853330-1340-4D8B-8056-37FF2CFCBB2E}"/>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4</a:t>
            </a:fld>
            <a:endParaRPr lang="en-NZ" dirty="0"/>
          </a:p>
        </p:txBody>
      </p:sp>
    </p:spTree>
    <p:extLst>
      <p:ext uri="{BB962C8B-B14F-4D97-AF65-F5344CB8AC3E}">
        <p14:creationId xmlns:p14="http://schemas.microsoft.com/office/powerpoint/2010/main" val="1118250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Is there a problem?</a:t>
            </a:r>
          </a:p>
        </p:txBody>
      </p:sp>
      <p:sp>
        <p:nvSpPr>
          <p:cNvPr id="3" name="Content Placeholder 2"/>
          <p:cNvSpPr>
            <a:spLocks noGrp="1"/>
          </p:cNvSpPr>
          <p:nvPr>
            <p:ph idx="1"/>
          </p:nvPr>
        </p:nvSpPr>
        <p:spPr>
          <a:xfrm>
            <a:off x="2933700" y="2438400"/>
            <a:ext cx="8770571" cy="3810000"/>
          </a:xfrm>
        </p:spPr>
        <p:txBody>
          <a:bodyPr>
            <a:normAutofit/>
          </a:bodyPr>
          <a:lstStyle/>
          <a:p>
            <a:r>
              <a:rPr lang="en-NZ" dirty="0"/>
              <a:t>Extensive literature to show that end of life care is often managed badly</a:t>
            </a:r>
          </a:p>
          <a:p>
            <a:r>
              <a:rPr lang="en-NZ" dirty="0"/>
              <a:t>Linked with a lack of training and a lack of organisational priority</a:t>
            </a:r>
          </a:p>
          <a:p>
            <a:r>
              <a:rPr lang="en-NZ" dirty="0"/>
              <a:t>Problems arise specially if the person is not identified explicitly as dying and particularly around family and spiritual care</a:t>
            </a:r>
          </a:p>
          <a:p>
            <a:r>
              <a:rPr lang="en-NZ" dirty="0"/>
              <a:t>Poor care impacts negatively on patients, families </a:t>
            </a:r>
            <a:r>
              <a:rPr lang="en-NZ" b="1" dirty="0"/>
              <a:t>and staff</a:t>
            </a:r>
          </a:p>
          <a:p>
            <a:r>
              <a:rPr lang="en-NZ" i="1" dirty="0"/>
              <a:t>You only die once, so we have one chance to get it right</a:t>
            </a:r>
          </a:p>
        </p:txBody>
      </p:sp>
      <p:sp>
        <p:nvSpPr>
          <p:cNvPr id="4" name="TextBox 3">
            <a:extLst>
              <a:ext uri="{FF2B5EF4-FFF2-40B4-BE49-F238E27FC236}">
                <a16:creationId xmlns:a16="http://schemas.microsoft.com/office/drawing/2014/main" id="{B98A1B15-B01D-4931-ABD1-BE7CF68FFA81}"/>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5</a:t>
            </a:fld>
            <a:endParaRPr lang="en-NZ" dirty="0"/>
          </a:p>
        </p:txBody>
      </p:sp>
    </p:spTree>
    <p:extLst>
      <p:ext uri="{BB962C8B-B14F-4D97-AF65-F5344CB8AC3E}">
        <p14:creationId xmlns:p14="http://schemas.microsoft.com/office/powerpoint/2010/main" val="2836632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56267" y="568325"/>
            <a:ext cx="10735733" cy="1560513"/>
          </a:xfrm>
        </p:spPr>
        <p:txBody>
          <a:bodyPr/>
          <a:lstStyle/>
          <a:p>
            <a:r>
              <a:rPr lang="en-NZ" dirty="0">
                <a:solidFill>
                  <a:schemeClr val="accent1"/>
                </a:solidFill>
              </a:rPr>
              <a:t>Place of Death 2000-2010</a:t>
            </a:r>
          </a:p>
        </p:txBody>
      </p:sp>
      <p:pic>
        <p:nvPicPr>
          <p:cNvPr id="4" name="Content Placeholder 3"/>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2198653" y="1611530"/>
            <a:ext cx="7399564" cy="4537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518400" y="5587398"/>
            <a:ext cx="4501283" cy="707886"/>
          </a:xfrm>
          <a:prstGeom prst="rect">
            <a:avLst/>
          </a:prstGeom>
          <a:noFill/>
        </p:spPr>
        <p:txBody>
          <a:bodyPr wrap="square" rtlCol="0">
            <a:spAutoFit/>
          </a:bodyPr>
          <a:lstStyle/>
          <a:p>
            <a:r>
              <a:rPr lang="en-NZ" sz="2000" dirty="0">
                <a:solidFill>
                  <a:srgbClr val="1C2E1E"/>
                </a:solidFill>
                <a:latin typeface="Arial" pitchFamily="34" charset="0"/>
                <a:cs typeface="Arial" pitchFamily="34" charset="0"/>
              </a:rPr>
              <a:t>For deaths &gt; 85 </a:t>
            </a:r>
            <a:r>
              <a:rPr lang="en-NZ" sz="2000" dirty="0" err="1">
                <a:solidFill>
                  <a:srgbClr val="1C2E1E"/>
                </a:solidFill>
                <a:latin typeface="Arial" pitchFamily="34" charset="0"/>
                <a:cs typeface="Arial" pitchFamily="34" charset="0"/>
              </a:rPr>
              <a:t>yrs</a:t>
            </a:r>
            <a:r>
              <a:rPr lang="en-NZ" sz="2000" dirty="0">
                <a:solidFill>
                  <a:srgbClr val="1C2E1E"/>
                </a:solidFill>
                <a:latin typeface="Arial" pitchFamily="34" charset="0"/>
                <a:cs typeface="Arial" pitchFamily="34" charset="0"/>
              </a:rPr>
              <a:t>, </a:t>
            </a:r>
            <a:r>
              <a:rPr lang="en-NZ" sz="2000" b="1" dirty="0">
                <a:solidFill>
                  <a:srgbClr val="1C2E1E"/>
                </a:solidFill>
                <a:latin typeface="Arial" pitchFamily="34" charset="0"/>
                <a:cs typeface="Arial" pitchFamily="34" charset="0"/>
              </a:rPr>
              <a:t>54.8% in ARC</a:t>
            </a:r>
            <a:r>
              <a:rPr lang="en-NZ" sz="2000" dirty="0">
                <a:solidFill>
                  <a:srgbClr val="1C2E1E"/>
                </a:solidFill>
                <a:latin typeface="Arial" pitchFamily="34" charset="0"/>
                <a:cs typeface="Arial" pitchFamily="34" charset="0"/>
              </a:rPr>
              <a:t>, </a:t>
            </a:r>
          </a:p>
          <a:p>
            <a:r>
              <a:rPr lang="en-NZ" sz="2000" dirty="0">
                <a:solidFill>
                  <a:srgbClr val="1C2E1E"/>
                </a:solidFill>
                <a:latin typeface="Arial" pitchFamily="34" charset="0"/>
                <a:cs typeface="Arial" pitchFamily="34" charset="0"/>
              </a:rPr>
              <a:t>only 9.9% in private residence</a:t>
            </a:r>
            <a:endParaRPr lang="en-GB" sz="2000" dirty="0">
              <a:solidFill>
                <a:srgbClr val="1C2E1E"/>
              </a:solidFill>
              <a:latin typeface="Arial" pitchFamily="34" charset="0"/>
              <a:cs typeface="Arial" pitchFamily="34" charset="0"/>
            </a:endParaRPr>
          </a:p>
        </p:txBody>
      </p:sp>
      <p:sp>
        <p:nvSpPr>
          <p:cNvPr id="6" name="TextBox 5"/>
          <p:cNvSpPr txBox="1"/>
          <p:nvPr/>
        </p:nvSpPr>
        <p:spPr>
          <a:xfrm>
            <a:off x="102299" y="6441815"/>
            <a:ext cx="5796136" cy="307777"/>
          </a:xfrm>
          <a:prstGeom prst="rect">
            <a:avLst/>
          </a:prstGeom>
          <a:noFill/>
        </p:spPr>
        <p:txBody>
          <a:bodyPr wrap="square" rtlCol="0">
            <a:spAutoFit/>
          </a:bodyPr>
          <a:lstStyle/>
          <a:p>
            <a:r>
              <a:rPr lang="en-NZ" sz="1400" b="1" dirty="0">
                <a:solidFill>
                  <a:srgbClr val="1C2E1E"/>
                </a:solidFill>
                <a:latin typeface="Arial" pitchFamily="34" charset="0"/>
                <a:cs typeface="Arial" pitchFamily="34" charset="0"/>
              </a:rPr>
              <a:t>Source: </a:t>
            </a:r>
            <a:r>
              <a:rPr lang="en-NZ" sz="1400" dirty="0">
                <a:solidFill>
                  <a:srgbClr val="1C2E1E"/>
                </a:solidFill>
                <a:latin typeface="Arial" pitchFamily="34" charset="0"/>
                <a:cs typeface="Arial" pitchFamily="34" charset="0"/>
              </a:rPr>
              <a:t>Analysis of Ministry of Health MORT data 2000 to 2010</a:t>
            </a:r>
          </a:p>
        </p:txBody>
      </p:sp>
      <p:sp>
        <p:nvSpPr>
          <p:cNvPr id="7" name="TextBox 6">
            <a:extLst>
              <a:ext uri="{FF2B5EF4-FFF2-40B4-BE49-F238E27FC236}">
                <a16:creationId xmlns:a16="http://schemas.microsoft.com/office/drawing/2014/main" id="{02619D93-B4BF-4231-84AB-038F922BFCE5}"/>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6</a:t>
            </a:fld>
            <a:endParaRPr lang="en-NZ" dirty="0"/>
          </a:p>
        </p:txBody>
      </p:sp>
    </p:spTree>
    <p:extLst>
      <p:ext uri="{BB962C8B-B14F-4D97-AF65-F5344CB8AC3E}">
        <p14:creationId xmlns:p14="http://schemas.microsoft.com/office/powerpoint/2010/main" val="1619925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Last days of life working group</a:t>
            </a:r>
          </a:p>
        </p:txBody>
      </p:sp>
      <p:sp>
        <p:nvSpPr>
          <p:cNvPr id="3" name="Content Placeholder 2"/>
          <p:cNvSpPr>
            <a:spLocks noGrp="1"/>
          </p:cNvSpPr>
          <p:nvPr>
            <p:ph idx="1"/>
          </p:nvPr>
        </p:nvSpPr>
        <p:spPr>
          <a:xfrm>
            <a:off x="2933700" y="2438400"/>
            <a:ext cx="8770571" cy="3987800"/>
          </a:xfrm>
        </p:spPr>
        <p:txBody>
          <a:bodyPr>
            <a:normAutofit/>
          </a:bodyPr>
          <a:lstStyle/>
          <a:p>
            <a:r>
              <a:rPr lang="en-NZ" sz="2800" dirty="0"/>
              <a:t>Established April 2014</a:t>
            </a:r>
          </a:p>
          <a:p>
            <a:pPr lvl="1"/>
            <a:r>
              <a:rPr lang="en-NZ" sz="2400" dirty="0"/>
              <a:t>Independent Review in UK analysed to assess relevance to NZ models of care, including the Liverpool Care Pathway</a:t>
            </a:r>
          </a:p>
          <a:p>
            <a:pPr lvl="1"/>
            <a:r>
              <a:rPr lang="en-NZ" sz="2400" dirty="0"/>
              <a:t>Stocktake of services</a:t>
            </a:r>
          </a:p>
          <a:p>
            <a:pPr lvl="1"/>
            <a:r>
              <a:rPr lang="en-NZ" sz="2400" dirty="0"/>
              <a:t>Literature review of evidence and best practice</a:t>
            </a:r>
          </a:p>
          <a:p>
            <a:pPr lvl="1"/>
            <a:r>
              <a:rPr lang="en-NZ" sz="2400" dirty="0"/>
              <a:t>Survey of family / whānau to understand the consumer perspective on the care of people in their last days of life</a:t>
            </a:r>
          </a:p>
          <a:p>
            <a:pPr lvl="1"/>
            <a:endParaRPr lang="en-AU" sz="2000" i="1" dirty="0"/>
          </a:p>
          <a:p>
            <a:endParaRPr lang="en-AU" i="1" dirty="0"/>
          </a:p>
          <a:p>
            <a:endParaRPr lang="en-NZ" dirty="0"/>
          </a:p>
        </p:txBody>
      </p:sp>
      <p:sp>
        <p:nvSpPr>
          <p:cNvPr id="4" name="TextBox 3">
            <a:extLst>
              <a:ext uri="{FF2B5EF4-FFF2-40B4-BE49-F238E27FC236}">
                <a16:creationId xmlns:a16="http://schemas.microsoft.com/office/drawing/2014/main" id="{71A387D7-834F-4060-B37C-8A7C95DE8719}"/>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7</a:t>
            </a:fld>
            <a:endParaRPr lang="en-NZ" dirty="0"/>
          </a:p>
        </p:txBody>
      </p:sp>
    </p:spTree>
    <p:extLst>
      <p:ext uri="{BB962C8B-B14F-4D97-AF65-F5344CB8AC3E}">
        <p14:creationId xmlns:p14="http://schemas.microsoft.com/office/powerpoint/2010/main" val="1359232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Survey findings</a:t>
            </a:r>
            <a:br>
              <a:rPr lang="en-NZ" dirty="0"/>
            </a:br>
            <a:endParaRPr lang="en-NZ" dirty="0"/>
          </a:p>
        </p:txBody>
      </p:sp>
      <p:sp>
        <p:nvSpPr>
          <p:cNvPr id="3" name="Content Placeholder 2"/>
          <p:cNvSpPr>
            <a:spLocks noGrp="1"/>
          </p:cNvSpPr>
          <p:nvPr>
            <p:ph idx="1"/>
          </p:nvPr>
        </p:nvSpPr>
        <p:spPr>
          <a:xfrm>
            <a:off x="3517900" y="2438400"/>
            <a:ext cx="8186371" cy="3651504"/>
          </a:xfrm>
        </p:spPr>
        <p:txBody>
          <a:bodyPr>
            <a:normAutofit/>
          </a:bodyPr>
          <a:lstStyle/>
          <a:p>
            <a:pPr marL="0" indent="0">
              <a:buNone/>
            </a:pPr>
            <a:r>
              <a:rPr lang="en-NZ" sz="2800" dirty="0"/>
              <a:t>Barriers to communication (hospital);</a:t>
            </a:r>
          </a:p>
          <a:p>
            <a:pPr marL="0" indent="0">
              <a:buNone/>
            </a:pPr>
            <a:r>
              <a:rPr lang="en-NZ" sz="2800" i="1" dirty="0"/>
              <a:t>“I did not know what ‘palliative care’ meant at the time.  A doctor told me “we are offering palliative care now”.  I thought it was a different type of medicine they were offering to make my Uncle well again, so it was a huge shock when he died.”</a:t>
            </a:r>
          </a:p>
          <a:p>
            <a:pPr marL="0" indent="0">
              <a:buNone/>
            </a:pPr>
            <a:endParaRPr lang="en-NZ" sz="2800" i="1" dirty="0"/>
          </a:p>
        </p:txBody>
      </p:sp>
      <p:sp>
        <p:nvSpPr>
          <p:cNvPr id="4" name="TextBox 3">
            <a:extLst>
              <a:ext uri="{FF2B5EF4-FFF2-40B4-BE49-F238E27FC236}">
                <a16:creationId xmlns:a16="http://schemas.microsoft.com/office/drawing/2014/main" id="{76C01F2E-FD85-4154-ACAB-6286C0BCD132}"/>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8</a:t>
            </a:fld>
            <a:endParaRPr lang="en-NZ" dirty="0"/>
          </a:p>
        </p:txBody>
      </p:sp>
    </p:spTree>
    <p:extLst>
      <p:ext uri="{BB962C8B-B14F-4D97-AF65-F5344CB8AC3E}">
        <p14:creationId xmlns:p14="http://schemas.microsoft.com/office/powerpoint/2010/main" val="989208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Place of death</a:t>
            </a:r>
          </a:p>
        </p:txBody>
      </p:sp>
      <p:sp>
        <p:nvSpPr>
          <p:cNvPr id="3" name="Content Placeholder 2"/>
          <p:cNvSpPr>
            <a:spLocks noGrp="1"/>
          </p:cNvSpPr>
          <p:nvPr>
            <p:ph idx="1"/>
          </p:nvPr>
        </p:nvSpPr>
        <p:spPr>
          <a:xfrm>
            <a:off x="3390900" y="2438400"/>
            <a:ext cx="8313371" cy="3977390"/>
          </a:xfrm>
        </p:spPr>
        <p:txBody>
          <a:bodyPr>
            <a:normAutofit fontScale="92500" lnSpcReduction="20000"/>
          </a:bodyPr>
          <a:lstStyle/>
          <a:p>
            <a:pPr marL="0" indent="0">
              <a:buNone/>
            </a:pPr>
            <a:r>
              <a:rPr lang="en-NZ" sz="2800" i="1" dirty="0"/>
              <a:t>“It was important for our mum to be surrounded by her whānau and </a:t>
            </a:r>
            <a:r>
              <a:rPr lang="en-NZ" sz="2800" i="1" dirty="0" err="1"/>
              <a:t>mokopuna</a:t>
            </a:r>
            <a:r>
              <a:rPr lang="en-NZ" sz="2800" i="1" dirty="0"/>
              <a:t>. But at the same time she didn't want to be a burden. She had been in and out of hospital but grieved for the sounds of her </a:t>
            </a:r>
            <a:r>
              <a:rPr lang="en-NZ" sz="2800" i="1" dirty="0" err="1"/>
              <a:t>mokopuna</a:t>
            </a:r>
            <a:r>
              <a:rPr lang="en-NZ" sz="2800" i="1" dirty="0"/>
              <a:t> playing in the background which for her gave her a sense of belonging and normality even though she was very unwell. Further, the whānau needed time to prepare for a pending death. this time with our mum sort of enabled that. She was also able to have access to constant </a:t>
            </a:r>
            <a:r>
              <a:rPr lang="en-NZ" sz="2800" i="1" dirty="0" err="1"/>
              <a:t>karakia</a:t>
            </a:r>
            <a:r>
              <a:rPr lang="en-NZ" sz="2800" i="1" dirty="0"/>
              <a:t>, </a:t>
            </a:r>
            <a:r>
              <a:rPr lang="en-NZ" sz="2800" i="1" dirty="0" err="1"/>
              <a:t>waiata</a:t>
            </a:r>
            <a:r>
              <a:rPr lang="en-NZ" sz="2800" i="1" dirty="0"/>
              <a:t>, and laughter. laughter is very healing for the spirit.” </a:t>
            </a:r>
            <a:r>
              <a:rPr lang="en-NZ" sz="2800" dirty="0"/>
              <a:t>(home)</a:t>
            </a:r>
          </a:p>
          <a:p>
            <a:pPr marL="0" indent="0">
              <a:buNone/>
            </a:pPr>
            <a:endParaRPr lang="en-NZ" dirty="0"/>
          </a:p>
        </p:txBody>
      </p:sp>
      <p:sp>
        <p:nvSpPr>
          <p:cNvPr id="4" name="TextBox 3">
            <a:extLst>
              <a:ext uri="{FF2B5EF4-FFF2-40B4-BE49-F238E27FC236}">
                <a16:creationId xmlns:a16="http://schemas.microsoft.com/office/drawing/2014/main" id="{415C49E6-6C29-45CC-AA28-B188CE1CA350}"/>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9</a:t>
            </a:fld>
            <a:endParaRPr lang="en-NZ" dirty="0"/>
          </a:p>
        </p:txBody>
      </p:sp>
    </p:spTree>
    <p:extLst>
      <p:ext uri="{BB962C8B-B14F-4D97-AF65-F5344CB8AC3E}">
        <p14:creationId xmlns:p14="http://schemas.microsoft.com/office/powerpoint/2010/main" val="3314368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Experience after death</a:t>
            </a:r>
          </a:p>
        </p:txBody>
      </p:sp>
      <p:sp>
        <p:nvSpPr>
          <p:cNvPr id="3" name="Content Placeholder 2"/>
          <p:cNvSpPr>
            <a:spLocks noGrp="1"/>
          </p:cNvSpPr>
          <p:nvPr>
            <p:ph idx="1"/>
          </p:nvPr>
        </p:nvSpPr>
        <p:spPr>
          <a:xfrm>
            <a:off x="3492500" y="2438400"/>
            <a:ext cx="8211771" cy="3651504"/>
          </a:xfrm>
        </p:spPr>
        <p:txBody>
          <a:bodyPr/>
          <a:lstStyle/>
          <a:p>
            <a:pPr marL="0" indent="0">
              <a:buNone/>
            </a:pPr>
            <a:r>
              <a:rPr lang="en-NZ" sz="2800" i="1" dirty="0"/>
              <a:t>“When I saw him after he died I was amazed by the peacefulness and how the rest home staff had cared for him. This was a huge help to me.  I felt that he was my dad again.  I did not expect this to be the case and this will be my lasting impression.  I am very grateful for this.” </a:t>
            </a:r>
            <a:r>
              <a:rPr lang="en-NZ" sz="2800" dirty="0"/>
              <a:t>(aged residential care)</a:t>
            </a:r>
          </a:p>
          <a:p>
            <a:endParaRPr lang="en-NZ" dirty="0"/>
          </a:p>
        </p:txBody>
      </p:sp>
      <p:sp>
        <p:nvSpPr>
          <p:cNvPr id="4" name="TextBox 3">
            <a:extLst>
              <a:ext uri="{FF2B5EF4-FFF2-40B4-BE49-F238E27FC236}">
                <a16:creationId xmlns:a16="http://schemas.microsoft.com/office/drawing/2014/main" id="{4B594B2A-FE6A-42FA-BA94-8789C6C14A5C}"/>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10</a:t>
            </a:fld>
            <a:endParaRPr lang="en-NZ" dirty="0"/>
          </a:p>
        </p:txBody>
      </p:sp>
    </p:spTree>
    <p:extLst>
      <p:ext uri="{BB962C8B-B14F-4D97-AF65-F5344CB8AC3E}">
        <p14:creationId xmlns:p14="http://schemas.microsoft.com/office/powerpoint/2010/main" val="1250126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2758" y="2204864"/>
            <a:ext cx="9877777" cy="4032448"/>
          </a:xfrm>
        </p:spPr>
        <p:txBody>
          <a:bodyPr>
            <a:normAutofit/>
          </a:bodyPr>
          <a:lstStyle/>
          <a:p>
            <a:endParaRPr lang="en-NZ" sz="4267" dirty="0"/>
          </a:p>
          <a:p>
            <a:endParaRPr lang="en-NZ" sz="4267" dirty="0"/>
          </a:p>
          <a:p>
            <a:endParaRPr lang="en-NZ" sz="4267" dirty="0"/>
          </a:p>
          <a:p>
            <a:endParaRPr lang="en-NZ" sz="4267" dirty="0"/>
          </a:p>
          <a:p>
            <a:endParaRPr lang="en-NZ" sz="4267" dirty="0"/>
          </a:p>
          <a:p>
            <a:endParaRPr lang="en-NZ" sz="4267" dirty="0"/>
          </a:p>
          <a:p>
            <a:endParaRPr lang="en-NZ" sz="4267" dirty="0"/>
          </a:p>
          <a:p>
            <a:endParaRPr lang="en-NZ" dirty="0"/>
          </a:p>
        </p:txBody>
      </p:sp>
      <p:sp>
        <p:nvSpPr>
          <p:cNvPr id="3" name="Title 2"/>
          <p:cNvSpPr>
            <a:spLocks noGrp="1"/>
          </p:cNvSpPr>
          <p:nvPr>
            <p:ph type="title"/>
          </p:nvPr>
        </p:nvSpPr>
        <p:spPr>
          <a:xfrm>
            <a:off x="1828800" y="338328"/>
            <a:ext cx="9753600" cy="1074448"/>
          </a:xfrm>
        </p:spPr>
        <p:txBody>
          <a:bodyPr>
            <a:normAutofit/>
          </a:bodyPr>
          <a:lstStyle/>
          <a:p>
            <a:r>
              <a:rPr lang="en-NZ" kern="0" dirty="0">
                <a:solidFill>
                  <a:schemeClr val="accent1"/>
                </a:solidFill>
                <a:cs typeface="Arial" pitchFamily="34" charset="0"/>
              </a:rPr>
              <a:t>Issues identified across all settings</a:t>
            </a:r>
            <a:endParaRPr lang="en-NZ" dirty="0">
              <a:solidFill>
                <a:schemeClr val="accent1"/>
              </a:solidFill>
              <a:cs typeface="Arial" panose="020B0604020202020204" pitchFamily="34" charset="0"/>
            </a:endParaRPr>
          </a:p>
        </p:txBody>
      </p:sp>
      <p:sp>
        <p:nvSpPr>
          <p:cNvPr id="4" name="Oval 3"/>
          <p:cNvSpPr/>
          <p:nvPr/>
        </p:nvSpPr>
        <p:spPr>
          <a:xfrm>
            <a:off x="4978122" y="2833713"/>
            <a:ext cx="2659360" cy="198022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400" b="1" dirty="0">
                <a:solidFill>
                  <a:prstClr val="white"/>
                </a:solidFill>
              </a:rPr>
              <a:t>Not recognising the dying patient</a:t>
            </a:r>
          </a:p>
        </p:txBody>
      </p:sp>
      <p:sp>
        <p:nvSpPr>
          <p:cNvPr id="5" name="Oval 4"/>
          <p:cNvSpPr/>
          <p:nvPr/>
        </p:nvSpPr>
        <p:spPr>
          <a:xfrm>
            <a:off x="4473021" y="1234375"/>
            <a:ext cx="3523456" cy="1346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133" b="1" dirty="0">
                <a:solidFill>
                  <a:prstClr val="white"/>
                </a:solidFill>
              </a:rPr>
              <a:t>Poor communication</a:t>
            </a:r>
            <a:r>
              <a:rPr lang="en-NZ" sz="2133" dirty="0">
                <a:solidFill>
                  <a:prstClr val="white"/>
                </a:solidFill>
              </a:rPr>
              <a:t> </a:t>
            </a:r>
            <a:r>
              <a:rPr lang="en-NZ" sz="1600" dirty="0">
                <a:solidFill>
                  <a:prstClr val="white"/>
                </a:solidFill>
              </a:rPr>
              <a:t>with the person, family/whanau</a:t>
            </a:r>
          </a:p>
        </p:txBody>
      </p:sp>
      <p:sp>
        <p:nvSpPr>
          <p:cNvPr id="6" name="Oval 5"/>
          <p:cNvSpPr/>
          <p:nvPr/>
        </p:nvSpPr>
        <p:spPr>
          <a:xfrm>
            <a:off x="7996477" y="1412776"/>
            <a:ext cx="4099520" cy="17390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133" b="1" dirty="0">
                <a:solidFill>
                  <a:prstClr val="white"/>
                </a:solidFill>
              </a:rPr>
              <a:t>Delays in access to care and support after hours </a:t>
            </a:r>
            <a:r>
              <a:rPr lang="en-NZ" sz="1600" dirty="0">
                <a:solidFill>
                  <a:prstClr val="white"/>
                </a:solidFill>
              </a:rPr>
              <a:t> especially in aged residential care and primary care settings</a:t>
            </a:r>
          </a:p>
        </p:txBody>
      </p:sp>
      <p:sp>
        <p:nvSpPr>
          <p:cNvPr id="7" name="Oval 6"/>
          <p:cNvSpPr/>
          <p:nvPr/>
        </p:nvSpPr>
        <p:spPr>
          <a:xfrm>
            <a:off x="8442987" y="5319786"/>
            <a:ext cx="3139413" cy="14653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133" b="1" dirty="0">
                <a:solidFill>
                  <a:prstClr val="white"/>
                </a:solidFill>
              </a:rPr>
              <a:t>Family/whanau not always prepared </a:t>
            </a:r>
            <a:r>
              <a:rPr lang="en-NZ" sz="1600" dirty="0">
                <a:solidFill>
                  <a:prstClr val="white"/>
                </a:solidFill>
              </a:rPr>
              <a:t>for the final moments </a:t>
            </a:r>
          </a:p>
        </p:txBody>
      </p:sp>
      <p:sp>
        <p:nvSpPr>
          <p:cNvPr id="8" name="Oval 7"/>
          <p:cNvSpPr/>
          <p:nvPr/>
        </p:nvSpPr>
        <p:spPr>
          <a:xfrm>
            <a:off x="135565" y="1632124"/>
            <a:ext cx="4483563" cy="16093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133" b="1" dirty="0">
                <a:solidFill>
                  <a:prstClr val="white"/>
                </a:solidFill>
              </a:rPr>
              <a:t>Instances of a lack of caring, compassion and  respect </a:t>
            </a:r>
            <a:r>
              <a:rPr lang="en-NZ" sz="1867" dirty="0">
                <a:solidFill>
                  <a:prstClr val="white"/>
                </a:solidFill>
              </a:rPr>
              <a:t> </a:t>
            </a:r>
            <a:r>
              <a:rPr lang="en-NZ" sz="1600" dirty="0">
                <a:solidFill>
                  <a:prstClr val="white"/>
                </a:solidFill>
              </a:rPr>
              <a:t>in the hours/days before death e.g. poor pain control</a:t>
            </a:r>
          </a:p>
        </p:txBody>
      </p:sp>
      <p:sp>
        <p:nvSpPr>
          <p:cNvPr id="9" name="Oval 8"/>
          <p:cNvSpPr/>
          <p:nvPr/>
        </p:nvSpPr>
        <p:spPr>
          <a:xfrm>
            <a:off x="8489767" y="3241452"/>
            <a:ext cx="3619467" cy="18522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133" b="1" dirty="0">
                <a:solidFill>
                  <a:prstClr val="white"/>
                </a:solidFill>
              </a:rPr>
              <a:t>Support after death</a:t>
            </a:r>
          </a:p>
          <a:p>
            <a:pPr algn="ctr"/>
            <a:r>
              <a:rPr lang="en-NZ" sz="1600" dirty="0">
                <a:solidFill>
                  <a:prstClr val="white"/>
                </a:solidFill>
              </a:rPr>
              <a:t>Some  families/whanau not well supported especially after sudden/unexpected deaths</a:t>
            </a:r>
          </a:p>
        </p:txBody>
      </p:sp>
      <p:sp>
        <p:nvSpPr>
          <p:cNvPr id="10" name="Oval 9"/>
          <p:cNvSpPr/>
          <p:nvPr/>
        </p:nvSpPr>
        <p:spPr>
          <a:xfrm>
            <a:off x="4548834" y="5093680"/>
            <a:ext cx="3619467" cy="16110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133" b="1" dirty="0">
                <a:solidFill>
                  <a:prstClr val="white"/>
                </a:solidFill>
              </a:rPr>
              <a:t>Lack of information </a:t>
            </a:r>
            <a:r>
              <a:rPr lang="en-NZ" sz="1600" dirty="0">
                <a:solidFill>
                  <a:prstClr val="white"/>
                </a:solidFill>
              </a:rPr>
              <a:t>for  carers of what happens after death, especially post mortems and coronial processes</a:t>
            </a:r>
          </a:p>
        </p:txBody>
      </p:sp>
      <p:sp>
        <p:nvSpPr>
          <p:cNvPr id="11" name="Oval 10"/>
          <p:cNvSpPr/>
          <p:nvPr/>
        </p:nvSpPr>
        <p:spPr>
          <a:xfrm>
            <a:off x="759413" y="5207445"/>
            <a:ext cx="3514736" cy="14167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133" b="1" dirty="0">
                <a:solidFill>
                  <a:prstClr val="white"/>
                </a:solidFill>
              </a:rPr>
              <a:t>Lack of access  to bereavement support and information</a:t>
            </a:r>
          </a:p>
        </p:txBody>
      </p:sp>
      <p:sp>
        <p:nvSpPr>
          <p:cNvPr id="12" name="Oval 11"/>
          <p:cNvSpPr/>
          <p:nvPr/>
        </p:nvSpPr>
        <p:spPr>
          <a:xfrm>
            <a:off x="397828" y="3508704"/>
            <a:ext cx="4032448" cy="12475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133" b="1" dirty="0">
                <a:solidFill>
                  <a:prstClr val="white"/>
                </a:solidFill>
              </a:rPr>
              <a:t>Delays in the release of the deceased</a:t>
            </a:r>
            <a:r>
              <a:rPr lang="en-NZ" sz="1867" dirty="0">
                <a:solidFill>
                  <a:prstClr val="white"/>
                </a:solidFill>
              </a:rPr>
              <a:t> </a:t>
            </a:r>
          </a:p>
          <a:p>
            <a:pPr algn="ctr"/>
            <a:r>
              <a:rPr lang="en-NZ" sz="1600" dirty="0">
                <a:solidFill>
                  <a:prstClr val="white"/>
                </a:solidFill>
              </a:rPr>
              <a:t>from hospital</a:t>
            </a:r>
          </a:p>
        </p:txBody>
      </p:sp>
      <p:sp>
        <p:nvSpPr>
          <p:cNvPr id="13" name="TextBox 12">
            <a:extLst>
              <a:ext uri="{FF2B5EF4-FFF2-40B4-BE49-F238E27FC236}">
                <a16:creationId xmlns:a16="http://schemas.microsoft.com/office/drawing/2014/main" id="{6CEF7B38-6A85-4DD1-A9E1-836AFF8CCEFC}"/>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11</a:t>
            </a:fld>
            <a:endParaRPr lang="en-NZ" dirty="0"/>
          </a:p>
        </p:txBody>
      </p:sp>
    </p:spTree>
    <p:extLst>
      <p:ext uri="{BB962C8B-B14F-4D97-AF65-F5344CB8AC3E}">
        <p14:creationId xmlns:p14="http://schemas.microsoft.com/office/powerpoint/2010/main" val="3170276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NZ" dirty="0"/>
              <a:t>Te Ara Whakapiri</a:t>
            </a:r>
            <a:br>
              <a:rPr lang="en-NZ" dirty="0"/>
            </a:br>
            <a:r>
              <a:rPr lang="en-NZ" dirty="0"/>
              <a:t>- </a:t>
            </a:r>
            <a:r>
              <a:rPr lang="en-NZ" i="1" dirty="0"/>
              <a:t>the path to closeness/unity</a:t>
            </a:r>
            <a:br>
              <a:rPr lang="en-NZ" i="1" dirty="0"/>
            </a:br>
            <a:r>
              <a:rPr lang="en-NZ" i="1" dirty="0"/>
              <a:t>(the unifying path)</a:t>
            </a:r>
          </a:p>
        </p:txBody>
      </p:sp>
      <p:sp>
        <p:nvSpPr>
          <p:cNvPr id="3" name="Subtitle 2"/>
          <p:cNvSpPr>
            <a:spLocks noGrp="1"/>
          </p:cNvSpPr>
          <p:nvPr>
            <p:ph type="subTitle" idx="1"/>
          </p:nvPr>
        </p:nvSpPr>
        <p:spPr/>
        <p:txBody>
          <a:bodyPr/>
          <a:lstStyle/>
          <a:p>
            <a:r>
              <a:rPr lang="en-NZ" dirty="0"/>
              <a:t>Published December 2015</a:t>
            </a:r>
          </a:p>
        </p:txBody>
      </p:sp>
      <p:sp>
        <p:nvSpPr>
          <p:cNvPr id="4" name="TextBox 3">
            <a:extLst>
              <a:ext uri="{FF2B5EF4-FFF2-40B4-BE49-F238E27FC236}">
                <a16:creationId xmlns:a16="http://schemas.microsoft.com/office/drawing/2014/main" id="{ED903283-0D5C-42E7-B63D-990FC55DA6F4}"/>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12</a:t>
            </a:fld>
            <a:endParaRPr lang="en-NZ" dirty="0"/>
          </a:p>
        </p:txBody>
      </p:sp>
    </p:spTree>
    <p:extLst>
      <p:ext uri="{BB962C8B-B14F-4D97-AF65-F5344CB8AC3E}">
        <p14:creationId xmlns:p14="http://schemas.microsoft.com/office/powerpoint/2010/main" val="2125764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Te Ara Whakapiri focuses care on what matters most</a:t>
            </a:r>
          </a:p>
        </p:txBody>
      </p:sp>
      <p:sp>
        <p:nvSpPr>
          <p:cNvPr id="3" name="Content Placeholder 2"/>
          <p:cNvSpPr>
            <a:spLocks noGrp="1"/>
          </p:cNvSpPr>
          <p:nvPr>
            <p:ph idx="1"/>
          </p:nvPr>
        </p:nvSpPr>
        <p:spPr>
          <a:xfrm>
            <a:off x="4279901" y="2705100"/>
            <a:ext cx="6934200" cy="3651504"/>
          </a:xfrm>
        </p:spPr>
        <p:txBody>
          <a:bodyPr/>
          <a:lstStyle/>
          <a:p>
            <a:r>
              <a:rPr lang="en-NZ" sz="2400" dirty="0"/>
              <a:t>Provision of person-centred and dignified care</a:t>
            </a:r>
          </a:p>
          <a:p>
            <a:r>
              <a:rPr lang="en-NZ" sz="2400" dirty="0"/>
              <a:t>Clear and compassionate communication</a:t>
            </a:r>
          </a:p>
          <a:p>
            <a:r>
              <a:rPr lang="en-NZ" sz="2400" dirty="0"/>
              <a:t>Attention to cultural and spiritual needs</a:t>
            </a:r>
          </a:p>
          <a:p>
            <a:r>
              <a:rPr lang="en-NZ" sz="2400" dirty="0"/>
              <a:t>Attention to detail on symptom management</a:t>
            </a:r>
          </a:p>
          <a:p>
            <a:r>
              <a:rPr lang="en-NZ" sz="2400" dirty="0"/>
              <a:t>Supporting the family/whānau </a:t>
            </a:r>
          </a:p>
          <a:p>
            <a:r>
              <a:rPr lang="en-NZ" sz="2400" dirty="0"/>
              <a:t>Care after death</a:t>
            </a:r>
          </a:p>
          <a:p>
            <a:endParaRPr lang="en-NZ" dirty="0"/>
          </a:p>
        </p:txBody>
      </p:sp>
      <p:sp>
        <p:nvSpPr>
          <p:cNvPr id="4" name="TextBox 3">
            <a:extLst>
              <a:ext uri="{FF2B5EF4-FFF2-40B4-BE49-F238E27FC236}">
                <a16:creationId xmlns:a16="http://schemas.microsoft.com/office/drawing/2014/main" id="{3E77CB75-3B5E-4D80-8F9A-7AA63FA7936D}"/>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13</a:t>
            </a:fld>
            <a:endParaRPr lang="en-NZ" dirty="0"/>
          </a:p>
        </p:txBody>
      </p:sp>
    </p:spTree>
    <p:extLst>
      <p:ext uri="{BB962C8B-B14F-4D97-AF65-F5344CB8AC3E}">
        <p14:creationId xmlns:p14="http://schemas.microsoft.com/office/powerpoint/2010/main" val="3955412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1340" y="1424067"/>
            <a:ext cx="3227715" cy="4042348"/>
          </a:xfrm>
        </p:spPr>
        <p:txBody>
          <a:bodyPr>
            <a:normAutofit fontScale="90000"/>
          </a:bodyPr>
          <a:lstStyle/>
          <a:p>
            <a:r>
              <a:rPr lang="en-US" sz="3600" dirty="0"/>
              <a:t>Te </a:t>
            </a:r>
            <a:r>
              <a:rPr lang="en-US" sz="3600" dirty="0" err="1"/>
              <a:t>Whare</a:t>
            </a:r>
            <a:r>
              <a:rPr lang="en-US" sz="3600" dirty="0"/>
              <a:t> Tapa </a:t>
            </a:r>
            <a:r>
              <a:rPr lang="en-US" sz="3600" dirty="0" err="1"/>
              <a:t>Whā</a:t>
            </a:r>
            <a:r>
              <a:rPr lang="en-US" sz="3600" dirty="0"/>
              <a:t> model of care supports the principles of care </a:t>
            </a:r>
            <a:r>
              <a:rPr lang="en-US" sz="3200" dirty="0"/>
              <a:t>(Durie 1985) </a:t>
            </a:r>
            <a:br>
              <a:rPr lang="en-AU" sz="3200" dirty="0"/>
            </a:br>
            <a:endParaRPr lang="en-NZ" dirty="0"/>
          </a:p>
        </p:txBody>
      </p:sp>
      <p:pic>
        <p:nvPicPr>
          <p:cNvPr id="6" name="Content Placeholder 5"/>
          <p:cNvPicPr>
            <a:picLocks noGrp="1" noChangeAspect="1"/>
          </p:cNvPicPr>
          <p:nvPr>
            <p:ph idx="1"/>
          </p:nvPr>
        </p:nvPicPr>
        <p:blipFill>
          <a:blip r:embed="rId2" cstate="print"/>
          <a:stretch>
            <a:fillRect/>
          </a:stretch>
        </p:blipFill>
        <p:spPr>
          <a:xfrm>
            <a:off x="850529" y="441325"/>
            <a:ext cx="6871442" cy="5654675"/>
          </a:xfrm>
          <a:prstGeom prst="rect">
            <a:avLst/>
          </a:prstGeom>
        </p:spPr>
      </p:pic>
      <p:sp>
        <p:nvSpPr>
          <p:cNvPr id="4" name="TextBox 3">
            <a:extLst>
              <a:ext uri="{FF2B5EF4-FFF2-40B4-BE49-F238E27FC236}">
                <a16:creationId xmlns:a16="http://schemas.microsoft.com/office/drawing/2014/main" id="{40ACD918-A7D5-4F5A-8F69-E1436F9930F5}"/>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14</a:t>
            </a:fld>
            <a:endParaRPr lang="en-NZ" dirty="0"/>
          </a:p>
        </p:txBody>
      </p:sp>
    </p:spTree>
    <p:extLst>
      <p:ext uri="{BB962C8B-B14F-4D97-AF65-F5344CB8AC3E}">
        <p14:creationId xmlns:p14="http://schemas.microsoft.com/office/powerpoint/2010/main" val="1328279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3 components to care</a:t>
            </a:r>
          </a:p>
        </p:txBody>
      </p:sp>
      <p:sp>
        <p:nvSpPr>
          <p:cNvPr id="3" name="Content Placeholder 2"/>
          <p:cNvSpPr>
            <a:spLocks noGrp="1"/>
          </p:cNvSpPr>
          <p:nvPr>
            <p:ph idx="1"/>
          </p:nvPr>
        </p:nvSpPr>
        <p:spPr>
          <a:xfrm>
            <a:off x="3924300" y="2438400"/>
            <a:ext cx="7779971" cy="3962400"/>
          </a:xfrm>
        </p:spPr>
        <p:txBody>
          <a:bodyPr>
            <a:normAutofit/>
          </a:bodyPr>
          <a:lstStyle/>
          <a:p>
            <a:pPr marL="457200" indent="-457200">
              <a:buAutoNum type="arabicPeriod"/>
            </a:pPr>
            <a:r>
              <a:rPr lang="en-NZ" sz="2400" dirty="0"/>
              <a:t>A comprehensive </a:t>
            </a:r>
            <a:r>
              <a:rPr lang="en-NZ" sz="2400" b="1" dirty="0"/>
              <a:t>baseline assessment </a:t>
            </a:r>
            <a:r>
              <a:rPr lang="en-NZ" sz="2400" dirty="0"/>
              <a:t>involves identifying the lead practitioner, assessing clinical needs, sensitive and open communication, and clear documentation. </a:t>
            </a:r>
          </a:p>
          <a:p>
            <a:pPr marL="457200" indent="-457200">
              <a:buAutoNum type="arabicPeriod"/>
            </a:pPr>
            <a:r>
              <a:rPr lang="en-NZ" sz="2400" b="1" dirty="0"/>
              <a:t>Ongoing assessment </a:t>
            </a:r>
            <a:r>
              <a:rPr lang="en-NZ" sz="2400" dirty="0"/>
              <a:t>emphasises the importance of developing individualised care plans. </a:t>
            </a:r>
          </a:p>
          <a:p>
            <a:pPr marL="457200" indent="-457200">
              <a:buAutoNum type="arabicPeriod"/>
            </a:pPr>
            <a:r>
              <a:rPr lang="en-NZ" sz="2400" b="1" dirty="0"/>
              <a:t>After death care </a:t>
            </a:r>
            <a:r>
              <a:rPr lang="en-NZ" sz="2400" dirty="0"/>
              <a:t>includes verification of death and the need of the family/whānau for information and privacy.</a:t>
            </a:r>
          </a:p>
          <a:p>
            <a:pPr marL="0" indent="0">
              <a:buNone/>
            </a:pPr>
            <a:endParaRPr lang="en-NZ" dirty="0"/>
          </a:p>
        </p:txBody>
      </p:sp>
      <p:sp>
        <p:nvSpPr>
          <p:cNvPr id="4" name="TextBox 3">
            <a:extLst>
              <a:ext uri="{FF2B5EF4-FFF2-40B4-BE49-F238E27FC236}">
                <a16:creationId xmlns:a16="http://schemas.microsoft.com/office/drawing/2014/main" id="{BD221D8C-A79B-40F3-9330-5B19CB9934F6}"/>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15</a:t>
            </a:fld>
            <a:endParaRPr lang="en-NZ" dirty="0"/>
          </a:p>
        </p:txBody>
      </p:sp>
    </p:spTree>
    <p:extLst>
      <p:ext uri="{BB962C8B-B14F-4D97-AF65-F5344CB8AC3E}">
        <p14:creationId xmlns:p14="http://schemas.microsoft.com/office/powerpoint/2010/main" val="2087672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a:t>Each of these is addressed from the perspectives of;</a:t>
            </a:r>
            <a:br>
              <a:rPr lang="en-NZ" dirty="0"/>
            </a:br>
            <a:endParaRPr lang="en-NZ" dirty="0"/>
          </a:p>
        </p:txBody>
      </p:sp>
      <p:sp>
        <p:nvSpPr>
          <p:cNvPr id="3" name="Content Placeholder 2"/>
          <p:cNvSpPr>
            <a:spLocks noGrp="1"/>
          </p:cNvSpPr>
          <p:nvPr>
            <p:ph idx="1"/>
          </p:nvPr>
        </p:nvSpPr>
        <p:spPr>
          <a:xfrm>
            <a:off x="4025900" y="2628900"/>
            <a:ext cx="7678371" cy="3651504"/>
          </a:xfrm>
        </p:spPr>
        <p:txBody>
          <a:bodyPr/>
          <a:lstStyle/>
          <a:p>
            <a:r>
              <a:rPr lang="en-NZ" sz="2800" dirty="0"/>
              <a:t>the person who is dying and their family/whānau </a:t>
            </a:r>
          </a:p>
          <a:p>
            <a:r>
              <a:rPr lang="en-NZ" sz="2800" dirty="0"/>
              <a:t>the health professional(s) providing care </a:t>
            </a:r>
          </a:p>
          <a:p>
            <a:r>
              <a:rPr lang="en-NZ" sz="2800" dirty="0"/>
              <a:t>the specific clinical service or health care organisation (primary palliative care provider and/or specialist palliative care service) </a:t>
            </a:r>
          </a:p>
          <a:p>
            <a:r>
              <a:rPr lang="en-NZ" sz="2800" dirty="0"/>
              <a:t>the wider health system</a:t>
            </a:r>
          </a:p>
          <a:p>
            <a:endParaRPr lang="en-NZ" dirty="0"/>
          </a:p>
        </p:txBody>
      </p:sp>
      <p:sp>
        <p:nvSpPr>
          <p:cNvPr id="4" name="TextBox 3">
            <a:extLst>
              <a:ext uri="{FF2B5EF4-FFF2-40B4-BE49-F238E27FC236}">
                <a16:creationId xmlns:a16="http://schemas.microsoft.com/office/drawing/2014/main" id="{AC33484C-0F3A-4EF1-8EA5-D74C269F8ACC}"/>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16</a:t>
            </a:fld>
            <a:endParaRPr lang="en-NZ" dirty="0"/>
          </a:p>
        </p:txBody>
      </p:sp>
    </p:spTree>
    <p:extLst>
      <p:ext uri="{BB962C8B-B14F-4D97-AF65-F5344CB8AC3E}">
        <p14:creationId xmlns:p14="http://schemas.microsoft.com/office/powerpoint/2010/main" val="601101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Development of </a:t>
            </a:r>
            <a:r>
              <a:rPr lang="en-NZ" i="1" dirty="0"/>
              <a:t>The Toolkit</a:t>
            </a:r>
          </a:p>
        </p:txBody>
      </p:sp>
      <p:sp>
        <p:nvSpPr>
          <p:cNvPr id="3" name="Content Placeholder 2"/>
          <p:cNvSpPr>
            <a:spLocks noGrp="1"/>
          </p:cNvSpPr>
          <p:nvPr>
            <p:ph idx="1"/>
          </p:nvPr>
        </p:nvSpPr>
        <p:spPr>
          <a:xfrm>
            <a:off x="2933700" y="2438399"/>
            <a:ext cx="8902700" cy="4131733"/>
          </a:xfrm>
        </p:spPr>
        <p:txBody>
          <a:bodyPr>
            <a:normAutofit lnSpcReduction="10000"/>
          </a:bodyPr>
          <a:lstStyle/>
          <a:p>
            <a:r>
              <a:rPr lang="en-NZ" sz="2400" dirty="0"/>
              <a:t>Working group re-convened with extended membership and 4 subgroups</a:t>
            </a:r>
          </a:p>
          <a:p>
            <a:pPr lvl="1"/>
            <a:r>
              <a:rPr lang="en-NZ" sz="2000" dirty="0"/>
              <a:t>Initial (baseline) assessment </a:t>
            </a:r>
          </a:p>
          <a:p>
            <a:pPr lvl="1"/>
            <a:r>
              <a:rPr lang="en-NZ" sz="2000" dirty="0"/>
              <a:t>Symptom management guidelines and flowcharts </a:t>
            </a:r>
          </a:p>
          <a:p>
            <a:pPr lvl="1"/>
            <a:r>
              <a:rPr lang="en-NZ" sz="2000" dirty="0"/>
              <a:t>“Observation” chart</a:t>
            </a:r>
          </a:p>
          <a:p>
            <a:pPr lvl="1"/>
            <a:r>
              <a:rPr lang="en-NZ" sz="2000" dirty="0"/>
              <a:t>Care after death documentation</a:t>
            </a:r>
          </a:p>
          <a:p>
            <a:r>
              <a:rPr lang="en-NZ" sz="2400" dirty="0"/>
              <a:t>Concise, readable and true to the NZ environment</a:t>
            </a:r>
          </a:p>
          <a:p>
            <a:r>
              <a:rPr lang="en-NZ" sz="2400" dirty="0"/>
              <a:t>Applicable across all health care settings</a:t>
            </a:r>
          </a:p>
          <a:p>
            <a:r>
              <a:rPr lang="en-NZ" sz="2400" dirty="0"/>
              <a:t>Appropriate for the non-specialist workforce to initiate and use</a:t>
            </a:r>
          </a:p>
        </p:txBody>
      </p:sp>
      <p:sp>
        <p:nvSpPr>
          <p:cNvPr id="4" name="TextBox 3">
            <a:extLst>
              <a:ext uri="{FF2B5EF4-FFF2-40B4-BE49-F238E27FC236}">
                <a16:creationId xmlns:a16="http://schemas.microsoft.com/office/drawing/2014/main" id="{DCA93B51-41A8-4691-9210-3CA212EA9033}"/>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17</a:t>
            </a:fld>
            <a:endParaRPr lang="en-NZ" dirty="0"/>
          </a:p>
        </p:txBody>
      </p:sp>
    </p:spTree>
    <p:extLst>
      <p:ext uri="{BB962C8B-B14F-4D97-AF65-F5344CB8AC3E}">
        <p14:creationId xmlns:p14="http://schemas.microsoft.com/office/powerpoint/2010/main" val="445201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NZ" dirty="0">
                <a:solidFill>
                  <a:schemeClr val="tx1"/>
                </a:solidFill>
              </a:rPr>
              <a:t>The toolkit</a:t>
            </a:r>
          </a:p>
        </p:txBody>
      </p:sp>
      <p:sp>
        <p:nvSpPr>
          <p:cNvPr id="5" name="Text Placeholder 4"/>
          <p:cNvSpPr>
            <a:spLocks noGrp="1"/>
          </p:cNvSpPr>
          <p:nvPr>
            <p:ph type="body" idx="1"/>
          </p:nvPr>
        </p:nvSpPr>
        <p:spPr>
          <a:xfrm>
            <a:off x="3432748" y="1681164"/>
            <a:ext cx="4946754" cy="451693"/>
          </a:xfrm>
        </p:spPr>
        <p:txBody>
          <a:bodyPr>
            <a:normAutofit lnSpcReduction="10000"/>
          </a:bodyPr>
          <a:lstStyle/>
          <a:p>
            <a:r>
              <a:rPr lang="en-NZ" dirty="0"/>
              <a:t>Fixed (apart from local logo)</a:t>
            </a:r>
          </a:p>
        </p:txBody>
      </p:sp>
      <p:sp>
        <p:nvSpPr>
          <p:cNvPr id="3" name="Content Placeholder 2"/>
          <p:cNvSpPr>
            <a:spLocks noGrp="1"/>
          </p:cNvSpPr>
          <p:nvPr>
            <p:ph sz="half" idx="2"/>
          </p:nvPr>
        </p:nvSpPr>
        <p:spPr>
          <a:xfrm>
            <a:off x="2810656" y="2344306"/>
            <a:ext cx="4242216" cy="4171840"/>
          </a:xfrm>
        </p:spPr>
        <p:txBody>
          <a:bodyPr>
            <a:normAutofit fontScale="92500" lnSpcReduction="10000"/>
          </a:bodyPr>
          <a:lstStyle/>
          <a:p>
            <a:r>
              <a:rPr lang="en-NZ" sz="2200" b="1" i="1" dirty="0"/>
              <a:t>Care in the last days of life </a:t>
            </a:r>
            <a:r>
              <a:rPr lang="en-NZ" sz="2200" dirty="0"/>
              <a:t>- Baseline assessment and care after death (4 pages)</a:t>
            </a:r>
          </a:p>
          <a:p>
            <a:r>
              <a:rPr lang="en-NZ" sz="2200" b="1" i="1" dirty="0"/>
              <a:t>Ongoing care of dying person -       </a:t>
            </a:r>
            <a:r>
              <a:rPr lang="en-NZ" sz="2200" dirty="0"/>
              <a:t>2 page “observation chart”</a:t>
            </a:r>
          </a:p>
          <a:p>
            <a:r>
              <a:rPr lang="en-NZ" sz="2200" b="1" i="1" dirty="0"/>
              <a:t>Home care in the last days of life -    </a:t>
            </a:r>
            <a:r>
              <a:rPr lang="en-NZ" sz="2200" dirty="0"/>
              <a:t>2 page “observation chart”</a:t>
            </a:r>
          </a:p>
          <a:p>
            <a:r>
              <a:rPr lang="en-NZ" sz="2200" b="1" i="1" dirty="0"/>
              <a:t>Recognising the dying person flowchart</a:t>
            </a:r>
          </a:p>
          <a:p>
            <a:r>
              <a:rPr lang="en-NZ" sz="2200" b="1" i="1" dirty="0"/>
              <a:t>Medical management planning -general principles</a:t>
            </a:r>
          </a:p>
          <a:p>
            <a:endParaRPr lang="en-NZ" dirty="0"/>
          </a:p>
        </p:txBody>
      </p:sp>
      <p:sp>
        <p:nvSpPr>
          <p:cNvPr id="6" name="Text Placeholder 5"/>
          <p:cNvSpPr>
            <a:spLocks noGrp="1"/>
          </p:cNvSpPr>
          <p:nvPr>
            <p:ph type="body" sz="quarter" idx="3"/>
          </p:nvPr>
        </p:nvSpPr>
        <p:spPr>
          <a:xfrm>
            <a:off x="7880452" y="1681164"/>
            <a:ext cx="2987670" cy="451693"/>
          </a:xfrm>
        </p:spPr>
        <p:txBody>
          <a:bodyPr>
            <a:normAutofit lnSpcReduction="10000"/>
          </a:bodyPr>
          <a:lstStyle/>
          <a:p>
            <a:r>
              <a:rPr lang="en-NZ" dirty="0"/>
              <a:t>Localisable</a:t>
            </a:r>
          </a:p>
        </p:txBody>
      </p:sp>
      <p:sp>
        <p:nvSpPr>
          <p:cNvPr id="7" name="Content Placeholder 6"/>
          <p:cNvSpPr>
            <a:spLocks noGrp="1"/>
          </p:cNvSpPr>
          <p:nvPr>
            <p:ph sz="quarter" idx="4"/>
          </p:nvPr>
        </p:nvSpPr>
        <p:spPr>
          <a:xfrm>
            <a:off x="7318984" y="2344306"/>
            <a:ext cx="4287187" cy="4171840"/>
          </a:xfrm>
        </p:spPr>
        <p:txBody>
          <a:bodyPr>
            <a:normAutofit fontScale="92500" lnSpcReduction="20000"/>
          </a:bodyPr>
          <a:lstStyle/>
          <a:p>
            <a:r>
              <a:rPr lang="en-NZ" sz="2400" b="1" i="1" dirty="0"/>
              <a:t>Staff signature sheet</a:t>
            </a:r>
          </a:p>
          <a:p>
            <a:r>
              <a:rPr lang="en-NZ" sz="2400" b="1" i="1" dirty="0"/>
              <a:t>Bereavement risk assessment tool</a:t>
            </a:r>
          </a:p>
          <a:p>
            <a:r>
              <a:rPr lang="en-NZ" sz="2400" b="1" i="1" dirty="0"/>
              <a:t>Discharge checklist</a:t>
            </a:r>
          </a:p>
          <a:p>
            <a:r>
              <a:rPr lang="en-NZ" sz="2400" b="1" i="1" dirty="0"/>
              <a:t>Symptom management guidelines </a:t>
            </a:r>
            <a:r>
              <a:rPr lang="en-NZ" sz="2400" dirty="0"/>
              <a:t>(incorporating symptom flowcharts)</a:t>
            </a:r>
          </a:p>
          <a:p>
            <a:r>
              <a:rPr lang="en-NZ" sz="2400" b="1" i="1" dirty="0"/>
              <a:t>When death approaches </a:t>
            </a:r>
            <a:r>
              <a:rPr lang="en-NZ" sz="2400" dirty="0"/>
              <a:t>(family/whānau pamphlet)</a:t>
            </a:r>
          </a:p>
          <a:p>
            <a:r>
              <a:rPr lang="en-NZ" sz="2400" b="1" i="1" dirty="0"/>
              <a:t>Dying at home </a:t>
            </a:r>
            <a:r>
              <a:rPr lang="en-NZ" sz="2400" dirty="0"/>
              <a:t>(family/whānau pamphlet)</a:t>
            </a:r>
          </a:p>
        </p:txBody>
      </p:sp>
      <p:sp>
        <p:nvSpPr>
          <p:cNvPr id="8" name="TextBox 7">
            <a:extLst>
              <a:ext uri="{FF2B5EF4-FFF2-40B4-BE49-F238E27FC236}">
                <a16:creationId xmlns:a16="http://schemas.microsoft.com/office/drawing/2014/main" id="{1611B1C8-D3D1-4142-B78B-66432329972B}"/>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18</a:t>
            </a:fld>
            <a:endParaRPr lang="en-NZ" dirty="0"/>
          </a:p>
        </p:txBody>
      </p:sp>
    </p:spTree>
    <p:extLst>
      <p:ext uri="{BB962C8B-B14F-4D97-AF65-F5344CB8AC3E}">
        <p14:creationId xmlns:p14="http://schemas.microsoft.com/office/powerpoint/2010/main" val="2339016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2218" y="2159000"/>
            <a:ext cx="2815036" cy="3336419"/>
          </a:xfrm>
        </p:spPr>
        <p:txBody>
          <a:bodyPr>
            <a:normAutofit/>
          </a:bodyPr>
          <a:lstStyle/>
          <a:p>
            <a:r>
              <a:rPr lang="en-AU" sz="2800" dirty="0"/>
              <a:t>About getting everyone on the same page…</a:t>
            </a:r>
            <a:br>
              <a:rPr lang="en-AU" sz="2800" dirty="0"/>
            </a:br>
            <a:br>
              <a:rPr lang="en-AU" sz="2800" dirty="0"/>
            </a:br>
            <a:r>
              <a:rPr lang="en-AU" sz="2800" dirty="0"/>
              <a:t>..often the biggest challenge</a:t>
            </a:r>
            <a:endParaRPr lang="en-NZ" sz="2800" b="1" dirty="0"/>
          </a:p>
        </p:txBody>
      </p:sp>
      <p:pic>
        <p:nvPicPr>
          <p:cNvPr id="5" name="Content Placeholder 4"/>
          <p:cNvPicPr>
            <a:picLocks noGrp="1" noChangeAspect="1"/>
          </p:cNvPicPr>
          <p:nvPr>
            <p:ph idx="1"/>
          </p:nvPr>
        </p:nvPicPr>
        <p:blipFill>
          <a:blip r:embed="rId2"/>
          <a:stretch>
            <a:fillRect/>
          </a:stretch>
        </p:blipFill>
        <p:spPr>
          <a:xfrm>
            <a:off x="307481" y="597780"/>
            <a:ext cx="8356834" cy="5188101"/>
          </a:xfrm>
          <a:prstGeom prst="rect">
            <a:avLst/>
          </a:prstGeom>
        </p:spPr>
      </p:pic>
      <p:sp>
        <p:nvSpPr>
          <p:cNvPr id="4" name="TextBox 3">
            <a:extLst>
              <a:ext uri="{FF2B5EF4-FFF2-40B4-BE49-F238E27FC236}">
                <a16:creationId xmlns:a16="http://schemas.microsoft.com/office/drawing/2014/main" id="{3101A982-24C2-45D2-957B-A1CDBAD3A35E}"/>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19</a:t>
            </a:fld>
            <a:endParaRPr lang="en-NZ" dirty="0"/>
          </a:p>
        </p:txBody>
      </p:sp>
    </p:spTree>
    <p:extLst>
      <p:ext uri="{BB962C8B-B14F-4D97-AF65-F5344CB8AC3E}">
        <p14:creationId xmlns:p14="http://schemas.microsoft.com/office/powerpoint/2010/main" val="3811168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032785" y="1964266"/>
            <a:ext cx="3882451" cy="3996268"/>
          </a:xfrm>
        </p:spPr>
        <p:txBody>
          <a:bodyPr>
            <a:noAutofit/>
          </a:bodyPr>
          <a:lstStyle/>
          <a:p>
            <a:r>
              <a:rPr lang="en-NZ" sz="2400" dirty="0"/>
              <a:t>Baseline assessment &amp; section on care after death</a:t>
            </a:r>
            <a:br>
              <a:rPr lang="en-NZ" sz="2400" dirty="0"/>
            </a:br>
            <a:br>
              <a:rPr lang="en-NZ" sz="2400" dirty="0"/>
            </a:br>
            <a:r>
              <a:rPr lang="en-NZ" sz="2400" dirty="0"/>
              <a:t>Completed together by nursing &amp; medical staff</a:t>
            </a:r>
            <a:br>
              <a:rPr lang="en-NZ" sz="2400" dirty="0"/>
            </a:br>
            <a:br>
              <a:rPr lang="en-NZ" sz="2400" dirty="0"/>
            </a:br>
            <a:r>
              <a:rPr lang="en-NZ" sz="2400" dirty="0"/>
              <a:t>Covers physical health PLUS psychological, spiritual &amp; family health</a:t>
            </a:r>
          </a:p>
        </p:txBody>
      </p:sp>
      <p:pic>
        <p:nvPicPr>
          <p:cNvPr id="4" name="Picture 3"/>
          <p:cNvPicPr>
            <a:picLocks noChangeAspect="1"/>
          </p:cNvPicPr>
          <p:nvPr/>
        </p:nvPicPr>
        <p:blipFill>
          <a:blip r:embed="rId2"/>
          <a:stretch>
            <a:fillRect/>
          </a:stretch>
        </p:blipFill>
        <p:spPr>
          <a:xfrm>
            <a:off x="1342634" y="0"/>
            <a:ext cx="6238875" cy="6858000"/>
          </a:xfrm>
          <a:prstGeom prst="rect">
            <a:avLst/>
          </a:prstGeom>
        </p:spPr>
      </p:pic>
      <p:sp>
        <p:nvSpPr>
          <p:cNvPr id="5" name="TextBox 4">
            <a:extLst>
              <a:ext uri="{FF2B5EF4-FFF2-40B4-BE49-F238E27FC236}">
                <a16:creationId xmlns:a16="http://schemas.microsoft.com/office/drawing/2014/main" id="{F38FA8F9-FBCF-4C39-A75A-BD171A4C6B66}"/>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20</a:t>
            </a:fld>
            <a:endParaRPr lang="en-NZ" dirty="0"/>
          </a:p>
        </p:txBody>
      </p:sp>
    </p:spTree>
    <p:extLst>
      <p:ext uri="{BB962C8B-B14F-4D97-AF65-F5344CB8AC3E}">
        <p14:creationId xmlns:p14="http://schemas.microsoft.com/office/powerpoint/2010/main" val="3257541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12800" y="118533"/>
            <a:ext cx="10369629" cy="6551083"/>
          </a:xfrm>
          <a:prstGeom prst="rect">
            <a:avLst/>
          </a:prstGeom>
        </p:spPr>
      </p:pic>
      <p:sp>
        <p:nvSpPr>
          <p:cNvPr id="4" name="TextBox 3">
            <a:extLst>
              <a:ext uri="{FF2B5EF4-FFF2-40B4-BE49-F238E27FC236}">
                <a16:creationId xmlns:a16="http://schemas.microsoft.com/office/drawing/2014/main" id="{C14A778C-42D5-4769-8F55-3ED181107009}"/>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21</a:t>
            </a:fld>
            <a:endParaRPr lang="en-NZ" dirty="0"/>
          </a:p>
        </p:txBody>
      </p:sp>
    </p:spTree>
    <p:extLst>
      <p:ext uri="{BB962C8B-B14F-4D97-AF65-F5344CB8AC3E}">
        <p14:creationId xmlns:p14="http://schemas.microsoft.com/office/powerpoint/2010/main" val="3826637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0700" y="381000"/>
            <a:ext cx="3795010" cy="6154292"/>
          </a:xfrm>
        </p:spPr>
        <p:txBody>
          <a:bodyPr>
            <a:noAutofit/>
          </a:bodyPr>
          <a:lstStyle/>
          <a:p>
            <a:r>
              <a:rPr lang="en-NZ" sz="2100" dirty="0"/>
              <a:t>Replaces the assessment/</a:t>
            </a:r>
            <a:r>
              <a:rPr lang="en-NZ" sz="2100" dirty="0" err="1"/>
              <a:t>obs</a:t>
            </a:r>
            <a:r>
              <a:rPr lang="en-NZ" sz="2100" dirty="0"/>
              <a:t> chart (double-sided)</a:t>
            </a:r>
            <a:br>
              <a:rPr lang="en-NZ" sz="2100" dirty="0"/>
            </a:br>
            <a:br>
              <a:rPr lang="en-NZ" sz="2100" dirty="0"/>
            </a:br>
            <a:r>
              <a:rPr lang="en-NZ" sz="2100" dirty="0"/>
              <a:t>Physical, psychological, spiritual &amp; family health</a:t>
            </a:r>
            <a:br>
              <a:rPr lang="en-NZ" sz="2100" dirty="0"/>
            </a:br>
            <a:br>
              <a:rPr lang="en-NZ" sz="2100" dirty="0"/>
            </a:br>
            <a:r>
              <a:rPr lang="en-NZ" sz="2100" dirty="0"/>
              <a:t>4hrly review of symptoms, others reviewed once/shift</a:t>
            </a:r>
            <a:br>
              <a:rPr lang="en-NZ" sz="2100" dirty="0"/>
            </a:br>
            <a:br>
              <a:rPr lang="en-NZ" sz="2100" dirty="0"/>
            </a:br>
            <a:r>
              <a:rPr lang="en-NZ" sz="2100" b="1" u="sng" dirty="0"/>
              <a:t>ACE</a:t>
            </a:r>
            <a:r>
              <a:rPr lang="en-NZ" sz="2100" u="sng" dirty="0"/>
              <a:t> codes show priority</a:t>
            </a:r>
            <a:br>
              <a:rPr lang="en-NZ" sz="2100" dirty="0"/>
            </a:br>
            <a:r>
              <a:rPr lang="en-NZ" sz="2100" b="1" dirty="0"/>
              <a:t>A = Green </a:t>
            </a:r>
            <a:r>
              <a:rPr lang="en-NZ" sz="2100" dirty="0"/>
              <a:t>(achieved/absent)</a:t>
            </a:r>
            <a:br>
              <a:rPr lang="en-NZ" sz="2100" dirty="0"/>
            </a:br>
            <a:r>
              <a:rPr lang="en-NZ" sz="2100" b="1" dirty="0"/>
              <a:t>C = Orange </a:t>
            </a:r>
            <a:r>
              <a:rPr lang="en-NZ" sz="2100" dirty="0"/>
              <a:t>(a change has been required but issue is under control)</a:t>
            </a:r>
            <a:br>
              <a:rPr lang="en-NZ" sz="2100" dirty="0"/>
            </a:br>
            <a:r>
              <a:rPr lang="en-NZ" sz="2100" b="1" dirty="0"/>
              <a:t>E = Red </a:t>
            </a:r>
            <a:r>
              <a:rPr lang="en-NZ" sz="2100" dirty="0"/>
              <a:t>(escalate – needs medical review or a change in plan)</a:t>
            </a:r>
          </a:p>
        </p:txBody>
      </p:sp>
      <p:pic>
        <p:nvPicPr>
          <p:cNvPr id="6" name="Content Placeholder 5"/>
          <p:cNvPicPr>
            <a:picLocks noGrp="1" noChangeAspect="1"/>
          </p:cNvPicPr>
          <p:nvPr>
            <p:ph idx="1"/>
          </p:nvPr>
        </p:nvPicPr>
        <p:blipFill>
          <a:blip r:embed="rId2" cstate="print"/>
          <a:stretch>
            <a:fillRect/>
          </a:stretch>
        </p:blipFill>
        <p:spPr>
          <a:xfrm>
            <a:off x="1292621" y="0"/>
            <a:ext cx="6277411" cy="6700392"/>
          </a:xfrm>
          <a:prstGeom prst="rect">
            <a:avLst/>
          </a:prstGeom>
        </p:spPr>
      </p:pic>
      <p:sp>
        <p:nvSpPr>
          <p:cNvPr id="4" name="TextBox 3">
            <a:extLst>
              <a:ext uri="{FF2B5EF4-FFF2-40B4-BE49-F238E27FC236}">
                <a16:creationId xmlns:a16="http://schemas.microsoft.com/office/drawing/2014/main" id="{AF2794AC-651D-4396-B59E-A05B91BA946B}"/>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22</a:t>
            </a:fld>
            <a:endParaRPr lang="en-NZ" dirty="0"/>
          </a:p>
        </p:txBody>
      </p:sp>
    </p:spTree>
    <p:extLst>
      <p:ext uri="{BB962C8B-B14F-4D97-AF65-F5344CB8AC3E}">
        <p14:creationId xmlns:p14="http://schemas.microsoft.com/office/powerpoint/2010/main" val="2630436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4846" y="942550"/>
            <a:ext cx="3942413" cy="4978399"/>
          </a:xfrm>
        </p:spPr>
        <p:txBody>
          <a:bodyPr>
            <a:noAutofit/>
          </a:bodyPr>
          <a:lstStyle/>
          <a:p>
            <a:r>
              <a:rPr lang="en-NZ" sz="2600" u="sng" dirty="0"/>
              <a:t>5 symptom flowcharts</a:t>
            </a:r>
            <a:br>
              <a:rPr lang="en-NZ" sz="2600" dirty="0"/>
            </a:br>
            <a:br>
              <a:rPr lang="en-NZ" sz="2600" dirty="0"/>
            </a:br>
            <a:r>
              <a:rPr lang="en-NZ" sz="2600" dirty="0"/>
              <a:t>1a. Pain</a:t>
            </a:r>
            <a:br>
              <a:rPr lang="en-NZ" sz="2600" dirty="0"/>
            </a:br>
            <a:r>
              <a:rPr lang="en-NZ" sz="2600" dirty="0"/>
              <a:t>1b. Pain with severe renal impairment</a:t>
            </a:r>
            <a:br>
              <a:rPr lang="en-NZ" sz="2600" dirty="0"/>
            </a:br>
            <a:r>
              <a:rPr lang="en-NZ" sz="2600" dirty="0"/>
              <a:t>2. Agitation / delirium/ restlessness</a:t>
            </a:r>
            <a:br>
              <a:rPr lang="en-NZ" sz="2600" dirty="0"/>
            </a:br>
            <a:r>
              <a:rPr lang="en-NZ" sz="2600" dirty="0"/>
              <a:t>3. Nausea/vomiting</a:t>
            </a:r>
            <a:br>
              <a:rPr lang="en-NZ" sz="2600" dirty="0"/>
            </a:br>
            <a:r>
              <a:rPr lang="en-NZ" sz="2600" dirty="0"/>
              <a:t>4. Excess respiratory tract secretions</a:t>
            </a:r>
            <a:br>
              <a:rPr lang="en-NZ" sz="2600" dirty="0"/>
            </a:br>
            <a:r>
              <a:rPr lang="en-NZ" sz="2600" dirty="0"/>
              <a:t>5. Dyspnoea</a:t>
            </a:r>
          </a:p>
        </p:txBody>
      </p:sp>
      <p:pic>
        <p:nvPicPr>
          <p:cNvPr id="5" name="Content Placeholder 4"/>
          <p:cNvPicPr>
            <a:picLocks noGrp="1" noChangeAspect="1"/>
          </p:cNvPicPr>
          <p:nvPr>
            <p:ph idx="1"/>
          </p:nvPr>
        </p:nvPicPr>
        <p:blipFill>
          <a:blip r:embed="rId2" cstate="print"/>
          <a:stretch>
            <a:fillRect/>
          </a:stretch>
        </p:blipFill>
        <p:spPr>
          <a:xfrm>
            <a:off x="1512335" y="207036"/>
            <a:ext cx="5713587" cy="6449429"/>
          </a:xfrm>
          <a:prstGeom prst="rect">
            <a:avLst/>
          </a:prstGeom>
        </p:spPr>
      </p:pic>
      <p:sp>
        <p:nvSpPr>
          <p:cNvPr id="4" name="TextBox 3">
            <a:extLst>
              <a:ext uri="{FF2B5EF4-FFF2-40B4-BE49-F238E27FC236}">
                <a16:creationId xmlns:a16="http://schemas.microsoft.com/office/drawing/2014/main" id="{B208018B-854F-46C3-B9EF-D84BDB51D591}"/>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23</a:t>
            </a:fld>
            <a:endParaRPr lang="en-NZ" dirty="0"/>
          </a:p>
        </p:txBody>
      </p:sp>
    </p:spTree>
    <p:extLst>
      <p:ext uri="{BB962C8B-B14F-4D97-AF65-F5344CB8AC3E}">
        <p14:creationId xmlns:p14="http://schemas.microsoft.com/office/powerpoint/2010/main" val="4186951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14400" y="565634"/>
            <a:ext cx="6376324" cy="4082566"/>
          </a:xfrm>
          <a:prstGeom prst="rect">
            <a:avLst/>
          </a:prstGeom>
        </p:spPr>
      </p:pic>
      <p:sp>
        <p:nvSpPr>
          <p:cNvPr id="4" name="Rectangle 3"/>
          <p:cNvSpPr/>
          <p:nvPr/>
        </p:nvSpPr>
        <p:spPr>
          <a:xfrm>
            <a:off x="914400" y="5321301"/>
            <a:ext cx="6819438" cy="830997"/>
          </a:xfrm>
          <a:prstGeom prst="rect">
            <a:avLst/>
          </a:prstGeom>
        </p:spPr>
        <p:txBody>
          <a:bodyPr wrap="square">
            <a:spAutoFit/>
          </a:bodyPr>
          <a:lstStyle/>
          <a:p>
            <a:r>
              <a:rPr lang="en-US" sz="2400" dirty="0">
                <a:hlinkClick r:id="rId3"/>
              </a:rPr>
              <a:t>http://www.health.govt.nz/publication/te-ara-whakapiri-principles-and-guidance-last-days-life</a:t>
            </a:r>
            <a:endParaRPr lang="en-US" sz="2400" dirty="0"/>
          </a:p>
        </p:txBody>
      </p:sp>
      <p:sp>
        <p:nvSpPr>
          <p:cNvPr id="5" name="Title 4"/>
          <p:cNvSpPr>
            <a:spLocks noGrp="1"/>
          </p:cNvSpPr>
          <p:nvPr>
            <p:ph type="title"/>
          </p:nvPr>
        </p:nvSpPr>
        <p:spPr/>
        <p:txBody>
          <a:bodyPr/>
          <a:lstStyle/>
          <a:p>
            <a:r>
              <a:rPr lang="en-NZ" dirty="0"/>
              <a:t>April 2017</a:t>
            </a:r>
          </a:p>
        </p:txBody>
      </p:sp>
      <p:sp>
        <p:nvSpPr>
          <p:cNvPr id="6" name="TextBox 5">
            <a:extLst>
              <a:ext uri="{FF2B5EF4-FFF2-40B4-BE49-F238E27FC236}">
                <a16:creationId xmlns:a16="http://schemas.microsoft.com/office/drawing/2014/main" id="{3203D631-FFB6-40D1-996F-5EDB4FC8D80B}"/>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24</a:t>
            </a:fld>
            <a:endParaRPr lang="en-NZ" dirty="0"/>
          </a:p>
        </p:txBody>
      </p:sp>
    </p:spTree>
    <p:extLst>
      <p:ext uri="{BB962C8B-B14F-4D97-AF65-F5344CB8AC3E}">
        <p14:creationId xmlns:p14="http://schemas.microsoft.com/office/powerpoint/2010/main" val="293174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Power of language</a:t>
            </a:r>
          </a:p>
        </p:txBody>
      </p:sp>
      <p:sp>
        <p:nvSpPr>
          <p:cNvPr id="3" name="Content Placeholder 2"/>
          <p:cNvSpPr>
            <a:spLocks noGrp="1"/>
          </p:cNvSpPr>
          <p:nvPr>
            <p:ph idx="1"/>
          </p:nvPr>
        </p:nvSpPr>
        <p:spPr/>
        <p:txBody>
          <a:bodyPr>
            <a:normAutofit fontScale="92500" lnSpcReduction="20000"/>
          </a:bodyPr>
          <a:lstStyle/>
          <a:p>
            <a:r>
              <a:rPr lang="en-NZ" sz="2800" dirty="0"/>
              <a:t>Don’t shy away from </a:t>
            </a:r>
            <a:r>
              <a:rPr lang="en-NZ" sz="2800" i="1" dirty="0"/>
              <a:t>“Te Ara Whakapiri”</a:t>
            </a:r>
            <a:endParaRPr lang="en-NZ" sz="2800" dirty="0"/>
          </a:p>
          <a:p>
            <a:pPr marL="320040" lvl="1" indent="0">
              <a:buNone/>
            </a:pPr>
            <a:r>
              <a:rPr lang="en-NZ" sz="2400" dirty="0"/>
              <a:t>What does the phrase mean to you and how will you explain its purpose and its value?</a:t>
            </a:r>
          </a:p>
          <a:p>
            <a:pPr lvl="2"/>
            <a:r>
              <a:rPr lang="en-NZ" sz="2600" dirty="0"/>
              <a:t>To staff</a:t>
            </a:r>
          </a:p>
          <a:p>
            <a:pPr lvl="2"/>
            <a:r>
              <a:rPr lang="en-NZ" sz="2600" dirty="0"/>
              <a:t>To patients</a:t>
            </a:r>
          </a:p>
          <a:p>
            <a:pPr lvl="2"/>
            <a:r>
              <a:rPr lang="en-NZ" sz="2600" dirty="0"/>
              <a:t>To whānau</a:t>
            </a:r>
            <a:endParaRPr lang="en-AU" sz="2600" i="1" dirty="0"/>
          </a:p>
          <a:p>
            <a:pPr marL="320040" lvl="1" indent="0">
              <a:buNone/>
            </a:pPr>
            <a:r>
              <a:rPr lang="en-NZ" sz="2600" dirty="0"/>
              <a:t>More holistic and respectful than an acronym</a:t>
            </a:r>
          </a:p>
          <a:p>
            <a:r>
              <a:rPr lang="en-NZ" sz="2800" dirty="0"/>
              <a:t>Think of it as a “checklist” </a:t>
            </a:r>
            <a:r>
              <a:rPr lang="en-NZ" sz="2800" i="1" dirty="0"/>
              <a:t>rather than </a:t>
            </a:r>
            <a:r>
              <a:rPr lang="en-NZ" sz="2800" dirty="0"/>
              <a:t>“tick-box”</a:t>
            </a:r>
          </a:p>
        </p:txBody>
      </p:sp>
      <p:sp>
        <p:nvSpPr>
          <p:cNvPr id="4" name="TextBox 3">
            <a:extLst>
              <a:ext uri="{FF2B5EF4-FFF2-40B4-BE49-F238E27FC236}">
                <a16:creationId xmlns:a16="http://schemas.microsoft.com/office/drawing/2014/main" id="{538D2C0F-2897-4AD0-A977-968B9F398F8A}"/>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25</a:t>
            </a:fld>
            <a:endParaRPr lang="en-NZ" dirty="0"/>
          </a:p>
        </p:txBody>
      </p:sp>
    </p:spTree>
    <p:extLst>
      <p:ext uri="{BB962C8B-B14F-4D97-AF65-F5344CB8AC3E}">
        <p14:creationId xmlns:p14="http://schemas.microsoft.com/office/powerpoint/2010/main" val="2131646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How to get started</a:t>
            </a:r>
          </a:p>
        </p:txBody>
      </p:sp>
      <p:sp>
        <p:nvSpPr>
          <p:cNvPr id="3" name="Content Placeholder 2"/>
          <p:cNvSpPr>
            <a:spLocks noGrp="1"/>
          </p:cNvSpPr>
          <p:nvPr>
            <p:ph idx="1"/>
          </p:nvPr>
        </p:nvSpPr>
        <p:spPr/>
        <p:txBody>
          <a:bodyPr>
            <a:normAutofit/>
          </a:bodyPr>
          <a:lstStyle/>
          <a:p>
            <a:r>
              <a:rPr lang="en-NZ" sz="2400" dirty="0"/>
              <a:t>Be alert to the possibility your patient may be dying</a:t>
            </a:r>
          </a:p>
          <a:p>
            <a:r>
              <a:rPr lang="en-NZ" sz="2400" dirty="0"/>
              <a:t>Listen to junior staff/nurses/allied health, patient AND family</a:t>
            </a:r>
          </a:p>
          <a:p>
            <a:r>
              <a:rPr lang="en-NZ" sz="2400" dirty="0"/>
              <a:t>Make a positive decision; be clear and supportive</a:t>
            </a:r>
          </a:p>
          <a:p>
            <a:r>
              <a:rPr lang="en-NZ" sz="2400" dirty="0"/>
              <a:t>Complete </a:t>
            </a:r>
            <a:r>
              <a:rPr lang="en-NZ" sz="2400" b="1" i="1" dirty="0"/>
              <a:t>Care in the last days of life </a:t>
            </a:r>
            <a:r>
              <a:rPr lang="en-NZ" sz="2400" dirty="0"/>
              <a:t>together (nurse + doctor +/- others)</a:t>
            </a:r>
          </a:p>
          <a:p>
            <a:pPr lvl="1"/>
            <a:r>
              <a:rPr lang="en-NZ" sz="2000" dirty="0"/>
              <a:t>Initiate the </a:t>
            </a:r>
            <a:r>
              <a:rPr lang="en-NZ" sz="2400" b="1" i="1" dirty="0"/>
              <a:t>Ongoing care of the dying person </a:t>
            </a:r>
            <a:r>
              <a:rPr lang="en-NZ" sz="2000" dirty="0"/>
              <a:t>chart</a:t>
            </a:r>
          </a:p>
          <a:p>
            <a:pPr lvl="1"/>
            <a:r>
              <a:rPr lang="en-NZ" sz="2000" dirty="0"/>
              <a:t>Utilise </a:t>
            </a:r>
            <a:r>
              <a:rPr lang="en-NZ" sz="2400" b="1" i="1" dirty="0"/>
              <a:t>Symptom management guidelines </a:t>
            </a:r>
            <a:r>
              <a:rPr lang="en-NZ" sz="2000" dirty="0"/>
              <a:t>if needed</a:t>
            </a:r>
          </a:p>
        </p:txBody>
      </p:sp>
      <p:sp>
        <p:nvSpPr>
          <p:cNvPr id="4" name="TextBox 3">
            <a:extLst>
              <a:ext uri="{FF2B5EF4-FFF2-40B4-BE49-F238E27FC236}">
                <a16:creationId xmlns:a16="http://schemas.microsoft.com/office/drawing/2014/main" id="{261B3225-13C9-42C8-A5B9-CABBC0BDB823}"/>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26</a:t>
            </a:fld>
            <a:endParaRPr lang="en-NZ" dirty="0"/>
          </a:p>
        </p:txBody>
      </p:sp>
    </p:spTree>
    <p:extLst>
      <p:ext uri="{BB962C8B-B14F-4D97-AF65-F5344CB8AC3E}">
        <p14:creationId xmlns:p14="http://schemas.microsoft.com/office/powerpoint/2010/main" val="2029467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Potential triggers</a:t>
            </a:r>
          </a:p>
        </p:txBody>
      </p:sp>
      <p:sp>
        <p:nvSpPr>
          <p:cNvPr id="3" name="Content Placeholder 2"/>
          <p:cNvSpPr>
            <a:spLocks noGrp="1"/>
          </p:cNvSpPr>
          <p:nvPr>
            <p:ph idx="1"/>
          </p:nvPr>
        </p:nvSpPr>
        <p:spPr>
          <a:xfrm>
            <a:off x="2933700" y="2438400"/>
            <a:ext cx="8770571" cy="3924300"/>
          </a:xfrm>
        </p:spPr>
        <p:txBody>
          <a:bodyPr>
            <a:normAutofit lnSpcReduction="10000"/>
          </a:bodyPr>
          <a:lstStyle/>
          <a:p>
            <a:r>
              <a:rPr lang="en-NZ" sz="2400" dirty="0"/>
              <a:t>(insert any local processes e.g. daily “Board Round” or MDT)</a:t>
            </a:r>
          </a:p>
          <a:p>
            <a:r>
              <a:rPr lang="en-NZ" sz="2400" dirty="0"/>
              <a:t>Ceasing routine observations</a:t>
            </a:r>
          </a:p>
          <a:p>
            <a:r>
              <a:rPr lang="en-NZ" sz="2400" dirty="0"/>
              <a:t>Move to a single room</a:t>
            </a:r>
          </a:p>
          <a:p>
            <a:r>
              <a:rPr lang="en-NZ" sz="2400" dirty="0"/>
              <a:t>“Comfort cares”</a:t>
            </a:r>
          </a:p>
          <a:p>
            <a:r>
              <a:rPr lang="en-NZ" sz="2400" dirty="0"/>
              <a:t>Patient or family request for withdrawal of active treatment</a:t>
            </a:r>
          </a:p>
          <a:p>
            <a:endParaRPr lang="en-NZ" sz="2400" dirty="0"/>
          </a:p>
          <a:p>
            <a:pPr marL="0" lvl="1" indent="0">
              <a:buNone/>
            </a:pPr>
            <a:r>
              <a:rPr lang="en-NZ" sz="2400" i="1" dirty="0"/>
              <a:t>“Listen to the patient, and if the patient is unable to communicate then listen to the family/carers of the patient”	</a:t>
            </a:r>
            <a:r>
              <a:rPr lang="en-NZ" sz="2000" i="1" dirty="0"/>
              <a:t>(survey)</a:t>
            </a:r>
          </a:p>
        </p:txBody>
      </p:sp>
      <p:sp>
        <p:nvSpPr>
          <p:cNvPr id="4" name="TextBox 3">
            <a:extLst>
              <a:ext uri="{FF2B5EF4-FFF2-40B4-BE49-F238E27FC236}">
                <a16:creationId xmlns:a16="http://schemas.microsoft.com/office/drawing/2014/main" id="{81A3C54E-5BFF-408E-B616-4745B5F43FB8}"/>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27</a:t>
            </a:fld>
            <a:endParaRPr lang="en-NZ" dirty="0"/>
          </a:p>
        </p:txBody>
      </p:sp>
    </p:spTree>
    <p:extLst>
      <p:ext uri="{BB962C8B-B14F-4D97-AF65-F5344CB8AC3E}">
        <p14:creationId xmlns:p14="http://schemas.microsoft.com/office/powerpoint/2010/main" val="22054505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2492" y="556940"/>
            <a:ext cx="7772400" cy="1143000"/>
          </a:xfrm>
        </p:spPr>
        <p:txBody>
          <a:bodyPr/>
          <a:lstStyle/>
          <a:p>
            <a:r>
              <a:rPr lang="en-NZ" dirty="0">
                <a:solidFill>
                  <a:schemeClr val="accent1"/>
                </a:solidFill>
              </a:rPr>
              <a:t>“Diagnosing dying”</a:t>
            </a:r>
          </a:p>
        </p:txBody>
      </p:sp>
      <p:sp>
        <p:nvSpPr>
          <p:cNvPr id="3" name="Content Placeholder 2"/>
          <p:cNvSpPr>
            <a:spLocks noGrp="1"/>
          </p:cNvSpPr>
          <p:nvPr>
            <p:ph sz="quarter" idx="1"/>
          </p:nvPr>
        </p:nvSpPr>
        <p:spPr>
          <a:xfrm>
            <a:off x="3009900" y="2311400"/>
            <a:ext cx="7772400" cy="4031828"/>
          </a:xfrm>
        </p:spPr>
        <p:txBody>
          <a:bodyPr>
            <a:normAutofit fontScale="77500" lnSpcReduction="20000"/>
          </a:bodyPr>
          <a:lstStyle/>
          <a:p>
            <a:r>
              <a:rPr lang="en-NZ" sz="3300" dirty="0"/>
              <a:t>What are the benefits?</a:t>
            </a:r>
          </a:p>
          <a:p>
            <a:pPr lvl="1"/>
            <a:r>
              <a:rPr lang="en-NZ" sz="2800" dirty="0"/>
              <a:t>Cease burdensome/futile treatments, tests and recordings</a:t>
            </a:r>
          </a:p>
          <a:p>
            <a:pPr lvl="1"/>
            <a:r>
              <a:rPr lang="en-NZ" sz="2800" dirty="0"/>
              <a:t>Anticipatory prescribing</a:t>
            </a:r>
          </a:p>
          <a:p>
            <a:pPr lvl="1"/>
            <a:r>
              <a:rPr lang="en-NZ" sz="2800" dirty="0"/>
              <a:t>Inform family/whānau so they can be present</a:t>
            </a:r>
          </a:p>
          <a:p>
            <a:pPr lvl="1"/>
            <a:r>
              <a:rPr lang="en-NZ" sz="2800" dirty="0"/>
              <a:t>Privacy (single room) – a necessity for preservation of dignity</a:t>
            </a:r>
          </a:p>
          <a:p>
            <a:pPr lvl="1"/>
            <a:r>
              <a:rPr lang="en-NZ" sz="2800" dirty="0"/>
              <a:t>Support for family</a:t>
            </a:r>
          </a:p>
          <a:p>
            <a:pPr lvl="1"/>
            <a:r>
              <a:rPr lang="en-NZ" sz="2800" dirty="0"/>
              <a:t>Time to say goodbye</a:t>
            </a:r>
          </a:p>
          <a:p>
            <a:pPr lvl="1"/>
            <a:r>
              <a:rPr lang="en-NZ" sz="2800" dirty="0"/>
              <a:t>May identify that the person wishes die at home (can utilise the </a:t>
            </a:r>
            <a:r>
              <a:rPr lang="en-NZ" sz="2800" b="1" i="1" dirty="0"/>
              <a:t>Discharge checklist</a:t>
            </a:r>
            <a:r>
              <a:rPr lang="en-NZ" sz="2800" b="1" dirty="0"/>
              <a:t> </a:t>
            </a:r>
            <a:r>
              <a:rPr lang="en-NZ" sz="2800" dirty="0"/>
              <a:t>and the </a:t>
            </a:r>
            <a:r>
              <a:rPr lang="en-NZ" sz="2800" b="1" i="1" dirty="0"/>
              <a:t>Dying at home </a:t>
            </a:r>
            <a:r>
              <a:rPr lang="en-NZ" sz="2800" dirty="0"/>
              <a:t>pamphlet)</a:t>
            </a:r>
          </a:p>
          <a:p>
            <a:endParaRPr lang="en-NZ" sz="2800" dirty="0"/>
          </a:p>
          <a:p>
            <a:pPr>
              <a:buNone/>
            </a:pPr>
            <a:endParaRPr lang="en-NZ" sz="2800" dirty="0"/>
          </a:p>
          <a:p>
            <a:pPr lvl="1">
              <a:buNone/>
            </a:pPr>
            <a:endParaRPr lang="en-NZ" dirty="0"/>
          </a:p>
        </p:txBody>
      </p:sp>
      <p:sp>
        <p:nvSpPr>
          <p:cNvPr id="4" name="TextBox 3">
            <a:extLst>
              <a:ext uri="{FF2B5EF4-FFF2-40B4-BE49-F238E27FC236}">
                <a16:creationId xmlns:a16="http://schemas.microsoft.com/office/drawing/2014/main" id="{1EDFD5A3-BA10-4780-BCE2-EE5F2BAB70AD}"/>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28</a:t>
            </a:fld>
            <a:endParaRPr lang="en-NZ" dirty="0"/>
          </a:p>
        </p:txBody>
      </p:sp>
    </p:spTree>
    <p:extLst>
      <p:ext uri="{BB962C8B-B14F-4D97-AF65-F5344CB8AC3E}">
        <p14:creationId xmlns:p14="http://schemas.microsoft.com/office/powerpoint/2010/main" val="796049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Next steps</a:t>
            </a:r>
          </a:p>
        </p:txBody>
      </p:sp>
      <p:sp>
        <p:nvSpPr>
          <p:cNvPr id="3" name="Content Placeholder 2"/>
          <p:cNvSpPr>
            <a:spLocks noGrp="1"/>
          </p:cNvSpPr>
          <p:nvPr>
            <p:ph idx="1"/>
          </p:nvPr>
        </p:nvSpPr>
        <p:spPr>
          <a:xfrm>
            <a:off x="2933700" y="2438400"/>
            <a:ext cx="8770571" cy="3860800"/>
          </a:xfrm>
        </p:spPr>
        <p:txBody>
          <a:bodyPr>
            <a:noAutofit/>
          </a:bodyPr>
          <a:lstStyle/>
          <a:p>
            <a:r>
              <a:rPr lang="en-NZ" sz="2400" dirty="0"/>
              <a:t>The BIGGEST challenge is implementation, without new resources</a:t>
            </a:r>
          </a:p>
          <a:p>
            <a:r>
              <a:rPr lang="en-NZ" altLang="en-US" sz="2400" dirty="0">
                <a:ea typeface="Calibri" panose="020F0502020204030204" pitchFamily="34" charset="0"/>
                <a:cs typeface="Times New Roman" panose="02020603050405020304" pitchFamily="18" charset="0"/>
              </a:rPr>
              <a:t>Hospice NZ are partnering with the MOH and other leaders to promote integration and socialisation across the health sector but locally is where the real work happens</a:t>
            </a:r>
            <a:endParaRPr lang="en-NZ" sz="2400" dirty="0"/>
          </a:p>
          <a:p>
            <a:pPr marL="320040" lvl="1"/>
            <a:r>
              <a:rPr lang="en-NZ" sz="2400" dirty="0"/>
              <a:t>Dying happens everywhere and quality care cannot be reliant on specialists being there all the time</a:t>
            </a:r>
          </a:p>
          <a:p>
            <a:pPr lvl="1"/>
            <a:r>
              <a:rPr lang="en-NZ" sz="2200" dirty="0"/>
              <a:t>Need to find creative opportunities within existing systems</a:t>
            </a:r>
          </a:p>
          <a:p>
            <a:pPr marL="640080" lvl="2"/>
            <a:r>
              <a:rPr lang="en-NZ" sz="2200" i="0" dirty="0"/>
              <a:t>This is about everyone having a role</a:t>
            </a:r>
          </a:p>
        </p:txBody>
      </p:sp>
      <p:sp>
        <p:nvSpPr>
          <p:cNvPr id="4" name="TextBox 3">
            <a:extLst>
              <a:ext uri="{FF2B5EF4-FFF2-40B4-BE49-F238E27FC236}">
                <a16:creationId xmlns:a16="http://schemas.microsoft.com/office/drawing/2014/main" id="{73DE1D2B-072E-4224-9C46-AC60015DE3F9}"/>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29</a:t>
            </a:fld>
            <a:endParaRPr lang="en-NZ" dirty="0"/>
          </a:p>
        </p:txBody>
      </p:sp>
    </p:spTree>
    <p:extLst>
      <p:ext uri="{BB962C8B-B14F-4D97-AF65-F5344CB8AC3E}">
        <p14:creationId xmlns:p14="http://schemas.microsoft.com/office/powerpoint/2010/main" val="455428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953000" y="2432735"/>
            <a:ext cx="6096000" cy="2554545"/>
          </a:xfrm>
          <a:prstGeom prst="rect">
            <a:avLst/>
          </a:prstGeom>
        </p:spPr>
        <p:txBody>
          <a:bodyPr>
            <a:spAutoFit/>
          </a:bodyPr>
          <a:lstStyle/>
          <a:p>
            <a:r>
              <a:rPr lang="en-NZ" altLang="en-US" sz="4000" i="1" dirty="0">
                <a:solidFill>
                  <a:schemeClr val="accent1"/>
                </a:solidFill>
              </a:rPr>
              <a:t>“Dignity and privacy are commodities beyond value in the dying.”</a:t>
            </a:r>
          </a:p>
          <a:p>
            <a:r>
              <a:rPr lang="en-NZ" sz="4000" dirty="0">
                <a:solidFill>
                  <a:schemeClr val="accent1"/>
                </a:solidFill>
              </a:rPr>
              <a:t>					</a:t>
            </a:r>
            <a:r>
              <a:rPr lang="en-NZ" sz="2400" dirty="0">
                <a:solidFill>
                  <a:schemeClr val="accent1"/>
                </a:solidFill>
              </a:rPr>
              <a:t>unknown</a:t>
            </a:r>
            <a:endParaRPr lang="en-NZ" sz="4000" dirty="0">
              <a:solidFill>
                <a:schemeClr val="accent1"/>
              </a:solidFill>
            </a:endParaRPr>
          </a:p>
        </p:txBody>
      </p:sp>
      <p:sp>
        <p:nvSpPr>
          <p:cNvPr id="4" name="TextBox 3">
            <a:extLst>
              <a:ext uri="{FF2B5EF4-FFF2-40B4-BE49-F238E27FC236}">
                <a16:creationId xmlns:a16="http://schemas.microsoft.com/office/drawing/2014/main" id="{6835FA3F-C8E4-4D66-AC7D-25DF1595F2F6}"/>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30</a:t>
            </a:fld>
            <a:endParaRPr lang="en-NZ" dirty="0"/>
          </a:p>
        </p:txBody>
      </p:sp>
    </p:spTree>
    <p:extLst>
      <p:ext uri="{BB962C8B-B14F-4D97-AF65-F5344CB8AC3E}">
        <p14:creationId xmlns:p14="http://schemas.microsoft.com/office/powerpoint/2010/main" val="2212639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70035" y="1522031"/>
            <a:ext cx="8113222" cy="3170099"/>
          </a:xfrm>
          <a:prstGeom prst="rect">
            <a:avLst/>
          </a:prstGeom>
        </p:spPr>
        <p:txBody>
          <a:bodyPr wrap="square">
            <a:spAutoFit/>
          </a:bodyPr>
          <a:lstStyle/>
          <a:p>
            <a:r>
              <a:rPr lang="en-NZ" altLang="en-US" sz="2000" i="1" dirty="0">
                <a:solidFill>
                  <a:schemeClr val="accent1"/>
                </a:solidFill>
              </a:rPr>
              <a:t>This presentation has been developed by:</a:t>
            </a:r>
          </a:p>
          <a:p>
            <a:endParaRPr lang="en-NZ" sz="2000" i="1" dirty="0">
              <a:solidFill>
                <a:schemeClr val="accent1"/>
              </a:solidFill>
            </a:endParaRPr>
          </a:p>
          <a:p>
            <a:r>
              <a:rPr lang="en-NZ" sz="2000" i="1" dirty="0">
                <a:solidFill>
                  <a:schemeClr val="accent1"/>
                </a:solidFill>
              </a:rPr>
              <a:t>Dr Kate Grundy, Palliative Medicine Physician and Clinical Director, Canterbury Integrated Palliative Care Services</a:t>
            </a:r>
          </a:p>
          <a:p>
            <a:endParaRPr lang="en-NZ" sz="2000" i="1" dirty="0">
              <a:solidFill>
                <a:schemeClr val="accent1"/>
              </a:solidFill>
            </a:endParaRPr>
          </a:p>
          <a:p>
            <a:r>
              <a:rPr lang="en-NZ" sz="2000" i="1" dirty="0">
                <a:solidFill>
                  <a:schemeClr val="accent1"/>
                </a:solidFill>
              </a:rPr>
              <a:t>Helen Sawyer, Palliative Care Clinical Nurse Specialist, Southern District Health Board</a:t>
            </a:r>
          </a:p>
          <a:p>
            <a:endParaRPr lang="en-NZ" sz="2000" i="1" dirty="0">
              <a:solidFill>
                <a:schemeClr val="accent1"/>
              </a:solidFill>
            </a:endParaRPr>
          </a:p>
          <a:p>
            <a:r>
              <a:rPr lang="en-NZ" sz="2000" i="1" dirty="0">
                <a:solidFill>
                  <a:schemeClr val="accent1"/>
                </a:solidFill>
              </a:rPr>
              <a:t>Marion Titmuss, Director THTP </a:t>
            </a:r>
          </a:p>
          <a:p>
            <a:endParaRPr lang="en-NZ" sz="2000" i="1" dirty="0">
              <a:solidFill>
                <a:schemeClr val="accent1"/>
              </a:solidFill>
            </a:endParaRPr>
          </a:p>
        </p:txBody>
      </p:sp>
      <p:sp>
        <p:nvSpPr>
          <p:cNvPr id="4" name="TextBox 3">
            <a:extLst>
              <a:ext uri="{FF2B5EF4-FFF2-40B4-BE49-F238E27FC236}">
                <a16:creationId xmlns:a16="http://schemas.microsoft.com/office/drawing/2014/main" id="{A13BA88E-3D5C-47EE-81E4-467537759E98}"/>
              </a:ext>
            </a:extLst>
          </p:cNvPr>
          <p:cNvSpPr txBox="1"/>
          <p:nvPr/>
        </p:nvSpPr>
        <p:spPr>
          <a:xfrm>
            <a:off x="11425382" y="6292334"/>
            <a:ext cx="489527" cy="369332"/>
          </a:xfrm>
          <a:prstGeom prst="rect">
            <a:avLst/>
          </a:prstGeom>
          <a:noFill/>
        </p:spPr>
        <p:txBody>
          <a:bodyPr wrap="square" rtlCol="0">
            <a:spAutoFit/>
          </a:bodyPr>
          <a:lstStyle/>
          <a:p>
            <a:fld id="{6C13FED3-2002-4553-A583-448EE25C6D09}" type="slidenum">
              <a:rPr lang="en-NZ" smtClean="0"/>
              <a:t>31</a:t>
            </a:fld>
            <a:endParaRPr lang="en-NZ" dirty="0"/>
          </a:p>
        </p:txBody>
      </p:sp>
    </p:spTree>
    <p:extLst>
      <p:ext uri="{BB962C8B-B14F-4D97-AF65-F5344CB8AC3E}">
        <p14:creationId xmlns:p14="http://schemas.microsoft.com/office/powerpoint/2010/main" val="1078575666"/>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Feathered</Template>
  <TotalTime>1240</TotalTime>
  <Words>1589</Words>
  <Application>Microsoft Office PowerPoint</Application>
  <PresentationFormat>Widescreen</PresentationFormat>
  <Paragraphs>204</Paragraphs>
  <Slides>31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Century Schoolbook</vt:lpstr>
      <vt:lpstr>Corbel</vt:lpstr>
      <vt:lpstr>Times New Roman</vt:lpstr>
      <vt:lpstr>Feathered</vt:lpstr>
      <vt:lpstr>Te Ara Whakapiri: Principles and guidance for THTP Students in Hospice work</vt:lpstr>
      <vt:lpstr>Session format</vt:lpstr>
      <vt:lpstr>THTP Students</vt:lpstr>
      <vt:lpstr>The Liverpool Care Pathway</vt:lpstr>
      <vt:lpstr>Is there a problem?</vt:lpstr>
      <vt:lpstr>Place of Death 2000-2010</vt:lpstr>
      <vt:lpstr>Last days of life working group</vt:lpstr>
      <vt:lpstr>Survey findings </vt:lpstr>
      <vt:lpstr>Place of death</vt:lpstr>
      <vt:lpstr>Experience after death</vt:lpstr>
      <vt:lpstr>Issues identified across all settings</vt:lpstr>
      <vt:lpstr>Te Ara Whakapiri - the path to closeness/unity (the unifying path)</vt:lpstr>
      <vt:lpstr>Te Ara Whakapiri focuses care on what matters most</vt:lpstr>
      <vt:lpstr>Te Whare Tapa Whā model of care supports the principles of care (Durie 1985)  </vt:lpstr>
      <vt:lpstr>3 components to care</vt:lpstr>
      <vt:lpstr>Each of these is addressed from the perspectives of; </vt:lpstr>
      <vt:lpstr>Development of The Toolkit</vt:lpstr>
      <vt:lpstr>The toolkit</vt:lpstr>
      <vt:lpstr>About getting everyone on the same page…  ..often the biggest challenge</vt:lpstr>
      <vt:lpstr>Baseline assessment &amp; section on care after death  Completed together by nursing &amp; medical staff  Covers physical health PLUS psychological, spiritual &amp; family health</vt:lpstr>
      <vt:lpstr>PowerPoint Presentation</vt:lpstr>
      <vt:lpstr>Replaces the assessment/obs chart (double-sided)  Physical, psychological, spiritual &amp; family health  4hrly review of symptoms, others reviewed once/shift  ACE codes show priority A = Green (achieved/absent) C = Orange (a change has been required but issue is under control) E = Red (escalate – needs medical review or a change in plan)</vt:lpstr>
      <vt:lpstr>5 symptom flowcharts  1a. Pain 1b. Pain with severe renal impairment 2. Agitation / delirium/ restlessness 3. Nausea/vomiting 4. Excess respiratory tract secretions 5. Dyspnoea</vt:lpstr>
      <vt:lpstr>April 2017</vt:lpstr>
      <vt:lpstr>Power of language</vt:lpstr>
      <vt:lpstr>How to get started</vt:lpstr>
      <vt:lpstr>Potential triggers</vt:lpstr>
      <vt:lpstr>“Diagnosing dying”</vt:lpstr>
      <vt:lpstr>Next steps</vt:lpstr>
      <vt:lpstr>PowerPoint Presentation</vt:lpstr>
      <vt:lpstr>PowerPoint Presentation</vt:lpstr>
    </vt:vector>
  </TitlesOfParts>
  <Company>CDHB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Rt2c Palliative Care</dc:title>
  <dc:creator>Kate Grundy</dc:creator>
  <cp:lastModifiedBy>marion titmuss</cp:lastModifiedBy>
  <cp:revision>126</cp:revision>
  <dcterms:created xsi:type="dcterms:W3CDTF">2017-03-14T05:29:44Z</dcterms:created>
  <dcterms:modified xsi:type="dcterms:W3CDTF">2018-06-11T20:10:41Z</dcterms:modified>
</cp:coreProperties>
</file>