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69" r:id="rId5"/>
    <p:sldId id="270" r:id="rId6"/>
    <p:sldId id="271" r:id="rId7"/>
    <p:sldId id="258" r:id="rId8"/>
    <p:sldId id="259" r:id="rId9"/>
    <p:sldId id="260" r:id="rId10"/>
    <p:sldId id="261" r:id="rId11"/>
    <p:sldId id="262" r:id="rId12"/>
    <p:sldId id="263" r:id="rId13"/>
    <p:sldId id="264" r:id="rId14"/>
    <p:sldId id="265" r:id="rId15"/>
    <p:sldId id="266" r:id="rId16"/>
    <p:sldId id="26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78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43E2A21-EB4D-4A07-9345-37FF4A946225}" type="datetimeFigureOut">
              <a:rPr lang="en-NZ" smtClean="0"/>
              <a:t>15/01/2019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70C3E99-6382-48EF-87C6-57C8762C9EB7}" type="slidenum">
              <a:rPr lang="en-NZ" smtClean="0"/>
              <a:t>‹#›</a:t>
            </a:fld>
            <a:endParaRPr lang="en-NZ"/>
          </a:p>
        </p:txBody>
      </p:sp>
    </p:spTree>
    <p:extLst>
      <p:ext uri="{BB962C8B-B14F-4D97-AF65-F5344CB8AC3E}">
        <p14:creationId xmlns:p14="http://schemas.microsoft.com/office/powerpoint/2010/main" val="2790262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3E2A21-EB4D-4A07-9345-37FF4A946225}" type="datetimeFigureOut">
              <a:rPr lang="en-NZ" smtClean="0"/>
              <a:t>15/01/2019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70C3E99-6382-48EF-87C6-57C8762C9EB7}" type="slidenum">
              <a:rPr lang="en-NZ" smtClean="0"/>
              <a:t>‹#›</a:t>
            </a:fld>
            <a:endParaRPr lang="en-NZ"/>
          </a:p>
        </p:txBody>
      </p:sp>
    </p:spTree>
    <p:extLst>
      <p:ext uri="{BB962C8B-B14F-4D97-AF65-F5344CB8AC3E}">
        <p14:creationId xmlns:p14="http://schemas.microsoft.com/office/powerpoint/2010/main" val="3989444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3E2A21-EB4D-4A07-9345-37FF4A946225}" type="datetimeFigureOut">
              <a:rPr lang="en-NZ" smtClean="0"/>
              <a:t>15/01/2019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70C3E99-6382-48EF-87C6-57C8762C9EB7}" type="slidenum">
              <a:rPr lang="en-NZ" smtClean="0"/>
              <a:t>‹#›</a:t>
            </a:fld>
            <a:endParaRPr lang="en-N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79240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3E2A21-EB4D-4A07-9345-37FF4A946225}" type="datetimeFigureOut">
              <a:rPr lang="en-NZ" smtClean="0"/>
              <a:t>15/01/2019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70C3E99-6382-48EF-87C6-57C8762C9EB7}" type="slidenum">
              <a:rPr lang="en-NZ" smtClean="0"/>
              <a:t>‹#›</a:t>
            </a:fld>
            <a:endParaRPr lang="en-NZ"/>
          </a:p>
        </p:txBody>
      </p:sp>
    </p:spTree>
    <p:extLst>
      <p:ext uri="{BB962C8B-B14F-4D97-AF65-F5344CB8AC3E}">
        <p14:creationId xmlns:p14="http://schemas.microsoft.com/office/powerpoint/2010/main" val="3784244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3E2A21-EB4D-4A07-9345-37FF4A946225}" type="datetimeFigureOut">
              <a:rPr lang="en-NZ" smtClean="0"/>
              <a:t>15/01/2019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70C3E99-6382-48EF-87C6-57C8762C9EB7}" type="slidenum">
              <a:rPr lang="en-NZ" smtClean="0"/>
              <a:t>‹#›</a:t>
            </a:fld>
            <a:endParaRPr lang="en-N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877514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3E2A21-EB4D-4A07-9345-37FF4A946225}" type="datetimeFigureOut">
              <a:rPr lang="en-NZ" smtClean="0"/>
              <a:t>15/01/2019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70C3E99-6382-48EF-87C6-57C8762C9EB7}" type="slidenum">
              <a:rPr lang="en-NZ" smtClean="0"/>
              <a:t>‹#›</a:t>
            </a:fld>
            <a:endParaRPr lang="en-NZ"/>
          </a:p>
        </p:txBody>
      </p:sp>
    </p:spTree>
    <p:extLst>
      <p:ext uri="{BB962C8B-B14F-4D97-AF65-F5344CB8AC3E}">
        <p14:creationId xmlns:p14="http://schemas.microsoft.com/office/powerpoint/2010/main" val="14994323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3E2A21-EB4D-4A07-9345-37FF4A946225}" type="datetimeFigureOut">
              <a:rPr lang="en-NZ" smtClean="0"/>
              <a:t>15/01/2019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70C3E99-6382-48EF-87C6-57C8762C9EB7}" type="slidenum">
              <a:rPr lang="en-NZ" smtClean="0"/>
              <a:t>‹#›</a:t>
            </a:fld>
            <a:endParaRPr lang="en-NZ"/>
          </a:p>
        </p:txBody>
      </p:sp>
    </p:spTree>
    <p:extLst>
      <p:ext uri="{BB962C8B-B14F-4D97-AF65-F5344CB8AC3E}">
        <p14:creationId xmlns:p14="http://schemas.microsoft.com/office/powerpoint/2010/main" val="1633945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3E2A21-EB4D-4A07-9345-37FF4A946225}" type="datetimeFigureOut">
              <a:rPr lang="en-NZ" smtClean="0"/>
              <a:t>15/01/2019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70C3E99-6382-48EF-87C6-57C8762C9EB7}" type="slidenum">
              <a:rPr lang="en-NZ" smtClean="0"/>
              <a:t>‹#›</a:t>
            </a:fld>
            <a:endParaRPr lang="en-NZ"/>
          </a:p>
        </p:txBody>
      </p:sp>
    </p:spTree>
    <p:extLst>
      <p:ext uri="{BB962C8B-B14F-4D97-AF65-F5344CB8AC3E}">
        <p14:creationId xmlns:p14="http://schemas.microsoft.com/office/powerpoint/2010/main" val="2943218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3E2A21-EB4D-4A07-9345-37FF4A946225}" type="datetimeFigureOut">
              <a:rPr lang="en-NZ" smtClean="0"/>
              <a:t>15/01/2019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70C3E99-6382-48EF-87C6-57C8762C9EB7}" type="slidenum">
              <a:rPr lang="en-NZ" smtClean="0"/>
              <a:t>‹#›</a:t>
            </a:fld>
            <a:endParaRPr lang="en-NZ"/>
          </a:p>
        </p:txBody>
      </p:sp>
    </p:spTree>
    <p:extLst>
      <p:ext uri="{BB962C8B-B14F-4D97-AF65-F5344CB8AC3E}">
        <p14:creationId xmlns:p14="http://schemas.microsoft.com/office/powerpoint/2010/main" val="1683632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3E2A21-EB4D-4A07-9345-37FF4A946225}" type="datetimeFigureOut">
              <a:rPr lang="en-NZ" smtClean="0"/>
              <a:t>15/01/2019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70C3E99-6382-48EF-87C6-57C8762C9EB7}" type="slidenum">
              <a:rPr lang="en-NZ" smtClean="0"/>
              <a:t>‹#›</a:t>
            </a:fld>
            <a:endParaRPr lang="en-NZ"/>
          </a:p>
        </p:txBody>
      </p:sp>
    </p:spTree>
    <p:extLst>
      <p:ext uri="{BB962C8B-B14F-4D97-AF65-F5344CB8AC3E}">
        <p14:creationId xmlns:p14="http://schemas.microsoft.com/office/powerpoint/2010/main" val="1166455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3E2A21-EB4D-4A07-9345-37FF4A946225}" type="datetimeFigureOut">
              <a:rPr lang="en-NZ" smtClean="0"/>
              <a:t>15/01/2019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70C3E99-6382-48EF-87C6-57C8762C9EB7}" type="slidenum">
              <a:rPr lang="en-NZ" smtClean="0"/>
              <a:t>‹#›</a:t>
            </a:fld>
            <a:endParaRPr lang="en-NZ"/>
          </a:p>
        </p:txBody>
      </p:sp>
    </p:spTree>
    <p:extLst>
      <p:ext uri="{BB962C8B-B14F-4D97-AF65-F5344CB8AC3E}">
        <p14:creationId xmlns:p14="http://schemas.microsoft.com/office/powerpoint/2010/main" val="2108788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3E2A21-EB4D-4A07-9345-37FF4A946225}" type="datetimeFigureOut">
              <a:rPr lang="en-NZ" smtClean="0"/>
              <a:t>15/01/2019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470C3E99-6382-48EF-87C6-57C8762C9EB7}" type="slidenum">
              <a:rPr lang="en-NZ" smtClean="0"/>
              <a:t>‹#›</a:t>
            </a:fld>
            <a:endParaRPr lang="en-NZ"/>
          </a:p>
        </p:txBody>
      </p:sp>
    </p:spTree>
    <p:extLst>
      <p:ext uri="{BB962C8B-B14F-4D97-AF65-F5344CB8AC3E}">
        <p14:creationId xmlns:p14="http://schemas.microsoft.com/office/powerpoint/2010/main" val="315543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3E2A21-EB4D-4A07-9345-37FF4A946225}" type="datetimeFigureOut">
              <a:rPr lang="en-NZ" smtClean="0"/>
              <a:t>15/01/2019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470C3E99-6382-48EF-87C6-57C8762C9EB7}" type="slidenum">
              <a:rPr lang="en-NZ" smtClean="0"/>
              <a:t>‹#›</a:t>
            </a:fld>
            <a:endParaRPr lang="en-NZ"/>
          </a:p>
        </p:txBody>
      </p:sp>
    </p:spTree>
    <p:extLst>
      <p:ext uri="{BB962C8B-B14F-4D97-AF65-F5344CB8AC3E}">
        <p14:creationId xmlns:p14="http://schemas.microsoft.com/office/powerpoint/2010/main" val="1018478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3E2A21-EB4D-4A07-9345-37FF4A946225}" type="datetimeFigureOut">
              <a:rPr lang="en-NZ" smtClean="0"/>
              <a:t>15/01/2019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470C3E99-6382-48EF-87C6-57C8762C9EB7}" type="slidenum">
              <a:rPr lang="en-NZ" smtClean="0"/>
              <a:t>‹#›</a:t>
            </a:fld>
            <a:endParaRPr lang="en-NZ"/>
          </a:p>
        </p:txBody>
      </p:sp>
    </p:spTree>
    <p:extLst>
      <p:ext uri="{BB962C8B-B14F-4D97-AF65-F5344CB8AC3E}">
        <p14:creationId xmlns:p14="http://schemas.microsoft.com/office/powerpoint/2010/main" val="1133691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3E2A21-EB4D-4A07-9345-37FF4A946225}" type="datetimeFigureOut">
              <a:rPr lang="en-NZ" smtClean="0"/>
              <a:t>15/01/2019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70C3E99-6382-48EF-87C6-57C8762C9EB7}" type="slidenum">
              <a:rPr lang="en-NZ" smtClean="0"/>
              <a:t>‹#›</a:t>
            </a:fld>
            <a:endParaRPr lang="en-NZ"/>
          </a:p>
        </p:txBody>
      </p:sp>
    </p:spTree>
    <p:extLst>
      <p:ext uri="{BB962C8B-B14F-4D97-AF65-F5344CB8AC3E}">
        <p14:creationId xmlns:p14="http://schemas.microsoft.com/office/powerpoint/2010/main" val="3520294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43E2A21-EB4D-4A07-9345-37FF4A946225}" type="datetimeFigureOut">
              <a:rPr lang="en-NZ" smtClean="0"/>
              <a:t>15/01/2019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70C3E99-6382-48EF-87C6-57C8762C9EB7}" type="slidenum">
              <a:rPr lang="en-NZ" smtClean="0"/>
              <a:t>‹#›</a:t>
            </a:fld>
            <a:endParaRPr lang="en-NZ"/>
          </a:p>
        </p:txBody>
      </p:sp>
    </p:spTree>
    <p:extLst>
      <p:ext uri="{BB962C8B-B14F-4D97-AF65-F5344CB8AC3E}">
        <p14:creationId xmlns:p14="http://schemas.microsoft.com/office/powerpoint/2010/main" val="404380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3E2A21-EB4D-4A07-9345-37FF4A946225}" type="datetimeFigureOut">
              <a:rPr lang="en-NZ" smtClean="0"/>
              <a:t>15/01/2019</a:t>
            </a:fld>
            <a:endParaRPr lang="en-N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70C3E99-6382-48EF-87C6-57C8762C9EB7}" type="slidenum">
              <a:rPr lang="en-NZ" smtClean="0"/>
              <a:t>‹#›</a:t>
            </a:fld>
            <a:endParaRPr lang="en-NZ"/>
          </a:p>
        </p:txBody>
      </p:sp>
    </p:spTree>
    <p:extLst>
      <p:ext uri="{BB962C8B-B14F-4D97-AF65-F5344CB8AC3E}">
        <p14:creationId xmlns:p14="http://schemas.microsoft.com/office/powerpoint/2010/main" val="954237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readbookswritepoetry.blogspot.com/2012_08_01_archive.html" TargetMode="External"/><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horowhenua.kete.net.nz/site/images/show/10664-flax-backpack" TargetMode="External"/><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oogle.co.nz/url?sa=i&amp;rct=j&amp;q=&amp;esrc=s&amp;source=images&amp;cd=&amp;cad=rja&amp;uact=8&amp;ved=&amp;url=http://health.tki.org.nz/Teaching-in-HPE/Policy-guidelines/Sexuality-education-a-guide-for-principals-boards-of-trustees-and-teachers/The-place-of-sexuality-education-in-schools&amp;psig=AFQjCNGyxgvbPfpgI3J661LK3WRKIoP_ng&amp;ust=147200045518194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la-cascade.io/motifs-svg-maoris/" TargetMode="External"/><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BDDB3-0F5A-46B2-AE0A-0BDA1F5A84C8}"/>
              </a:ext>
            </a:extLst>
          </p:cNvPr>
          <p:cNvSpPr>
            <a:spLocks noGrp="1"/>
          </p:cNvSpPr>
          <p:nvPr>
            <p:ph type="ctrTitle"/>
          </p:nvPr>
        </p:nvSpPr>
        <p:spPr>
          <a:xfrm>
            <a:off x="6094856" y="1680201"/>
            <a:ext cx="3179146" cy="2367559"/>
          </a:xfrm>
        </p:spPr>
        <p:txBody>
          <a:bodyPr>
            <a:normAutofit/>
          </a:bodyPr>
          <a:lstStyle/>
          <a:p>
            <a:pPr>
              <a:lnSpc>
                <a:spcPct val="90000"/>
              </a:lnSpc>
            </a:pPr>
            <a:r>
              <a:rPr lang="en-NZ"/>
              <a:t>THTP Aotearoa Retreat</a:t>
            </a:r>
          </a:p>
        </p:txBody>
      </p:sp>
      <p:sp>
        <p:nvSpPr>
          <p:cNvPr id="3" name="Subtitle 2">
            <a:extLst>
              <a:ext uri="{FF2B5EF4-FFF2-40B4-BE49-F238E27FC236}">
                <a16:creationId xmlns:a16="http://schemas.microsoft.com/office/drawing/2014/main" id="{8D7CE08D-B3A8-4638-8FC9-0E9E606643A9}"/>
              </a:ext>
            </a:extLst>
          </p:cNvPr>
          <p:cNvSpPr>
            <a:spLocks noGrp="1"/>
          </p:cNvSpPr>
          <p:nvPr>
            <p:ph type="subTitle" idx="1"/>
          </p:nvPr>
        </p:nvSpPr>
        <p:spPr>
          <a:xfrm>
            <a:off x="6094375" y="4047760"/>
            <a:ext cx="3179628" cy="1096899"/>
          </a:xfrm>
        </p:spPr>
        <p:txBody>
          <a:bodyPr>
            <a:normAutofit/>
          </a:bodyPr>
          <a:lstStyle/>
          <a:p>
            <a:r>
              <a:rPr lang="en-NZ"/>
              <a:t>Maori Model of Healthcare</a:t>
            </a:r>
          </a:p>
        </p:txBody>
      </p:sp>
      <p:pic>
        <p:nvPicPr>
          <p:cNvPr id="5" name="Picture 4" descr="A close up of a logo&#10;&#10;Description automatically generated">
            <a:extLst>
              <a:ext uri="{FF2B5EF4-FFF2-40B4-BE49-F238E27FC236}">
                <a16:creationId xmlns:a16="http://schemas.microsoft.com/office/drawing/2014/main" id="{2EFC8E6D-2461-492B-A410-A9642898EF94}"/>
              </a:ext>
            </a:extLst>
          </p:cNvPr>
          <p:cNvPicPr>
            <a:picLocks noChangeAspect="1"/>
          </p:cNvPicPr>
          <p:nvPr/>
        </p:nvPicPr>
        <p:blipFill rotWithShape="1">
          <a:blip r:embed="rId2">
            <a:extLst>
              <a:ext uri="{28A0092B-C50C-407E-A947-70E740481C1C}">
                <a14:useLocalDpi xmlns:a14="http://schemas.microsoft.com/office/drawing/2010/main" val="0"/>
              </a:ext>
            </a:extLst>
          </a:blip>
          <a:srcRect t="12147" b="679"/>
          <a:stretch/>
        </p:blipFill>
        <p:spPr>
          <a:xfrm>
            <a:off x="888603" y="1261330"/>
            <a:ext cx="4973212" cy="4335340"/>
          </a:xfrm>
          <a:prstGeom prst="rect">
            <a:avLst/>
          </a:prstGeom>
        </p:spPr>
      </p:pic>
    </p:spTree>
    <p:extLst>
      <p:ext uri="{BB962C8B-B14F-4D97-AF65-F5344CB8AC3E}">
        <p14:creationId xmlns:p14="http://schemas.microsoft.com/office/powerpoint/2010/main" val="445506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597ADAB-9DFA-4879-9A2F-BC04A12E7712}"/>
              </a:ext>
            </a:extLst>
          </p:cNvPr>
          <p:cNvSpPr/>
          <p:nvPr/>
        </p:nvSpPr>
        <p:spPr>
          <a:xfrm>
            <a:off x="2840181" y="695650"/>
            <a:ext cx="6096000" cy="4093428"/>
          </a:xfrm>
          <a:prstGeom prst="rect">
            <a:avLst/>
          </a:prstGeom>
        </p:spPr>
        <p:txBody>
          <a:bodyPr>
            <a:spAutoFit/>
          </a:bodyPr>
          <a:lstStyle/>
          <a:p>
            <a:r>
              <a:rPr lang="en-US" altLang="en-US" sz="2000" b="1" i="1" dirty="0" err="1">
                <a:cs typeface="Times New Roman" panose="02020603050405020304" pitchFamily="18" charset="0"/>
              </a:rPr>
              <a:t>Tapu</a:t>
            </a:r>
            <a:r>
              <a:rPr lang="en-US" altLang="en-US" sz="2000" b="1" dirty="0">
                <a:cs typeface="Times New Roman" panose="02020603050405020304" pitchFamily="18" charset="0"/>
              </a:rPr>
              <a:t> can be broken down into three perspectives. </a:t>
            </a:r>
          </a:p>
          <a:p>
            <a:endParaRPr lang="en-US" altLang="en-US" sz="2000" b="1" dirty="0">
              <a:cs typeface="Times New Roman" panose="02020603050405020304" pitchFamily="18" charset="0"/>
            </a:endParaRPr>
          </a:p>
          <a:p>
            <a:pPr>
              <a:buFont typeface="Wingdings" panose="05000000000000000000" pitchFamily="2" charset="2"/>
              <a:buChar char="§"/>
            </a:pPr>
            <a:r>
              <a:rPr lang="en-US" altLang="en-US" sz="2000" b="1" dirty="0">
                <a:cs typeface="Times New Roman" panose="02020603050405020304" pitchFamily="18" charset="0"/>
              </a:rPr>
              <a:t> Firstly there is the intrinsic </a:t>
            </a:r>
            <a:r>
              <a:rPr lang="en-US" altLang="en-US" sz="2000" b="1" i="1" dirty="0" err="1">
                <a:cs typeface="Times New Roman" panose="02020603050405020304" pitchFamily="18" charset="0"/>
              </a:rPr>
              <a:t>tapu</a:t>
            </a:r>
            <a:r>
              <a:rPr lang="en-US" altLang="en-US" sz="2000" b="1" dirty="0">
                <a:cs typeface="Times New Roman" panose="02020603050405020304" pitchFamily="18" charset="0"/>
              </a:rPr>
              <a:t> or sacredness of being, for instance:</a:t>
            </a:r>
          </a:p>
          <a:p>
            <a:endParaRPr lang="en-US" altLang="en-US" sz="2000" b="1" dirty="0">
              <a:cs typeface="Times New Roman" panose="02020603050405020304" pitchFamily="18" charset="0"/>
            </a:endParaRPr>
          </a:p>
          <a:p>
            <a:r>
              <a:rPr lang="en-US" altLang="en-US" sz="2000" b="1" dirty="0">
                <a:cs typeface="Times New Roman" panose="02020603050405020304" pitchFamily="18" charset="0"/>
              </a:rPr>
              <a:t>‘</a:t>
            </a:r>
            <a:r>
              <a:rPr lang="en-US" altLang="en-US" sz="2000" b="1" i="1" dirty="0" err="1">
                <a:solidFill>
                  <a:schemeClr val="folHlink"/>
                </a:solidFill>
                <a:cs typeface="Times New Roman" panose="02020603050405020304" pitchFamily="18" charset="0"/>
              </a:rPr>
              <a:t>te</a:t>
            </a:r>
            <a:r>
              <a:rPr lang="en-US" altLang="en-US" sz="2000" b="1" i="1" dirty="0">
                <a:solidFill>
                  <a:schemeClr val="folHlink"/>
                </a:solidFill>
                <a:cs typeface="Times New Roman" panose="02020603050405020304" pitchFamily="18" charset="0"/>
              </a:rPr>
              <a:t> </a:t>
            </a:r>
            <a:r>
              <a:rPr lang="en-US" altLang="en-US" sz="2000" b="1" i="1" dirty="0" err="1">
                <a:solidFill>
                  <a:schemeClr val="folHlink"/>
                </a:solidFill>
                <a:cs typeface="Times New Roman" panose="02020603050405020304" pitchFamily="18" charset="0"/>
              </a:rPr>
              <a:t>tapu</a:t>
            </a:r>
            <a:r>
              <a:rPr lang="en-US" altLang="en-US" sz="2000" b="1" i="1" dirty="0">
                <a:solidFill>
                  <a:schemeClr val="folHlink"/>
                </a:solidFill>
                <a:cs typeface="Times New Roman" panose="02020603050405020304" pitchFamily="18" charset="0"/>
              </a:rPr>
              <a:t> </a:t>
            </a:r>
            <a:r>
              <a:rPr lang="en-US" altLang="en-US" sz="2000" b="1" i="1" dirty="0" err="1">
                <a:solidFill>
                  <a:schemeClr val="folHlink"/>
                </a:solidFill>
                <a:cs typeface="Times New Roman" panose="02020603050405020304" pitchFamily="18" charset="0"/>
              </a:rPr>
              <a:t>i</a:t>
            </a:r>
            <a:r>
              <a:rPr lang="en-US" altLang="en-US" sz="2000" b="1" i="1" dirty="0">
                <a:solidFill>
                  <a:schemeClr val="folHlink"/>
                </a:solidFill>
                <a:cs typeface="Times New Roman" panose="02020603050405020304" pitchFamily="18" charset="0"/>
              </a:rPr>
              <a:t> </a:t>
            </a:r>
            <a:r>
              <a:rPr lang="en-US" altLang="en-US" sz="2000" b="1" i="1" dirty="0" err="1">
                <a:solidFill>
                  <a:schemeClr val="folHlink"/>
                </a:solidFill>
                <a:cs typeface="Times New Roman" panose="02020603050405020304" pitchFamily="18" charset="0"/>
              </a:rPr>
              <a:t>te</a:t>
            </a:r>
            <a:r>
              <a:rPr lang="en-US" altLang="en-US" sz="2000" b="1" i="1" dirty="0">
                <a:solidFill>
                  <a:schemeClr val="folHlink"/>
                </a:solidFill>
                <a:cs typeface="Times New Roman" panose="02020603050405020304" pitchFamily="18" charset="0"/>
              </a:rPr>
              <a:t> </a:t>
            </a:r>
            <a:r>
              <a:rPr lang="en-US" altLang="en-US" sz="2000" b="1" i="1" dirty="0" err="1">
                <a:solidFill>
                  <a:schemeClr val="folHlink"/>
                </a:solidFill>
                <a:cs typeface="Times New Roman" panose="02020603050405020304" pitchFamily="18" charset="0"/>
              </a:rPr>
              <a:t>atua</a:t>
            </a:r>
            <a:r>
              <a:rPr lang="en-US" altLang="en-US" sz="2000" b="1" i="1" dirty="0">
                <a:solidFill>
                  <a:schemeClr val="folHlink"/>
                </a:solidFill>
                <a:cs typeface="Times New Roman" panose="02020603050405020304" pitchFamily="18" charset="0"/>
              </a:rPr>
              <a:t>’</a:t>
            </a:r>
            <a:r>
              <a:rPr lang="en-US" altLang="en-US" sz="2000" b="1" dirty="0">
                <a:solidFill>
                  <a:schemeClr val="folHlink"/>
                </a:solidFill>
                <a:cs typeface="Times New Roman" panose="02020603050405020304" pitchFamily="18" charset="0"/>
              </a:rPr>
              <a:t> (the </a:t>
            </a:r>
            <a:r>
              <a:rPr lang="en-US" altLang="en-US" sz="2000" b="1" i="1" dirty="0" err="1">
                <a:solidFill>
                  <a:schemeClr val="folHlink"/>
                </a:solidFill>
                <a:cs typeface="Times New Roman" panose="02020603050405020304" pitchFamily="18" charset="0"/>
              </a:rPr>
              <a:t>tapu</a:t>
            </a:r>
            <a:r>
              <a:rPr lang="en-US" altLang="en-US" sz="2000" b="1" dirty="0">
                <a:solidFill>
                  <a:schemeClr val="folHlink"/>
                </a:solidFill>
                <a:cs typeface="Times New Roman" panose="02020603050405020304" pitchFamily="18" charset="0"/>
              </a:rPr>
              <a:t>/ sacredness of god/s), </a:t>
            </a:r>
          </a:p>
          <a:p>
            <a:endParaRPr lang="en-US" altLang="en-US" sz="2000" b="1" dirty="0">
              <a:solidFill>
                <a:schemeClr val="folHlink"/>
              </a:solidFill>
              <a:cs typeface="Times New Roman" panose="02020603050405020304" pitchFamily="18" charset="0"/>
            </a:endParaRPr>
          </a:p>
          <a:p>
            <a:r>
              <a:rPr lang="en-US" altLang="en-US" sz="2000" b="1" dirty="0">
                <a:solidFill>
                  <a:schemeClr val="folHlink"/>
                </a:solidFill>
                <a:cs typeface="Times New Roman" panose="02020603050405020304" pitchFamily="18" charset="0"/>
              </a:rPr>
              <a:t>‘</a:t>
            </a:r>
            <a:r>
              <a:rPr lang="en-US" altLang="en-US" sz="2000" b="1" i="1" dirty="0" err="1">
                <a:solidFill>
                  <a:schemeClr val="folHlink"/>
                </a:solidFill>
                <a:cs typeface="Times New Roman" panose="02020603050405020304" pitchFamily="18" charset="0"/>
              </a:rPr>
              <a:t>te</a:t>
            </a:r>
            <a:r>
              <a:rPr lang="en-US" altLang="en-US" sz="2000" b="1" i="1" dirty="0">
                <a:solidFill>
                  <a:schemeClr val="folHlink"/>
                </a:solidFill>
                <a:cs typeface="Times New Roman" panose="02020603050405020304" pitchFamily="18" charset="0"/>
              </a:rPr>
              <a:t> </a:t>
            </a:r>
            <a:r>
              <a:rPr lang="en-US" altLang="en-US" sz="2000" b="1" i="1" dirty="0" err="1">
                <a:solidFill>
                  <a:schemeClr val="folHlink"/>
                </a:solidFill>
                <a:cs typeface="Times New Roman" panose="02020603050405020304" pitchFamily="18" charset="0"/>
              </a:rPr>
              <a:t>tapu</a:t>
            </a:r>
            <a:r>
              <a:rPr lang="en-US" altLang="en-US" sz="2000" b="1" i="1" dirty="0">
                <a:solidFill>
                  <a:schemeClr val="folHlink"/>
                </a:solidFill>
                <a:cs typeface="Times New Roman" panose="02020603050405020304" pitchFamily="18" charset="0"/>
              </a:rPr>
              <a:t> </a:t>
            </a:r>
            <a:r>
              <a:rPr lang="en-US" altLang="en-US" sz="2000" b="1" i="1" dirty="0" err="1">
                <a:solidFill>
                  <a:schemeClr val="folHlink"/>
                </a:solidFill>
                <a:cs typeface="Times New Roman" panose="02020603050405020304" pitchFamily="18" charset="0"/>
              </a:rPr>
              <a:t>i</a:t>
            </a:r>
            <a:r>
              <a:rPr lang="en-US" altLang="en-US" sz="2000" b="1" i="1" dirty="0">
                <a:solidFill>
                  <a:schemeClr val="folHlink"/>
                </a:solidFill>
                <a:cs typeface="Times New Roman" panose="02020603050405020304" pitchFamily="18" charset="0"/>
              </a:rPr>
              <a:t> </a:t>
            </a:r>
            <a:r>
              <a:rPr lang="en-US" altLang="en-US" sz="2000" b="1" i="1" dirty="0" err="1">
                <a:solidFill>
                  <a:schemeClr val="folHlink"/>
                </a:solidFill>
                <a:cs typeface="Times New Roman" panose="02020603050405020304" pitchFamily="18" charset="0"/>
              </a:rPr>
              <a:t>te</a:t>
            </a:r>
            <a:r>
              <a:rPr lang="en-US" altLang="en-US" sz="2000" b="1" i="1" dirty="0">
                <a:solidFill>
                  <a:schemeClr val="folHlink"/>
                </a:solidFill>
                <a:cs typeface="Times New Roman" panose="02020603050405020304" pitchFamily="18" charset="0"/>
              </a:rPr>
              <a:t> </a:t>
            </a:r>
            <a:r>
              <a:rPr lang="en-US" altLang="en-US" sz="2000" b="1" i="1" dirty="0" err="1">
                <a:solidFill>
                  <a:schemeClr val="folHlink"/>
                </a:solidFill>
                <a:cs typeface="Times New Roman" panose="02020603050405020304" pitchFamily="18" charset="0"/>
              </a:rPr>
              <a:t>tangata</a:t>
            </a:r>
            <a:r>
              <a:rPr lang="en-US" altLang="en-US" sz="2000" b="1" i="1" dirty="0">
                <a:solidFill>
                  <a:schemeClr val="folHlink"/>
                </a:solidFill>
                <a:cs typeface="Times New Roman" panose="02020603050405020304" pitchFamily="18" charset="0"/>
              </a:rPr>
              <a:t>’ </a:t>
            </a:r>
            <a:r>
              <a:rPr lang="en-US" altLang="en-US" sz="2000" b="1" dirty="0">
                <a:solidFill>
                  <a:schemeClr val="folHlink"/>
                </a:solidFill>
                <a:cs typeface="Times New Roman" panose="02020603050405020304" pitchFamily="18" charset="0"/>
              </a:rPr>
              <a:t>(the </a:t>
            </a:r>
            <a:r>
              <a:rPr lang="en-US" altLang="en-US" sz="2000" b="1" i="1" dirty="0" err="1">
                <a:solidFill>
                  <a:schemeClr val="folHlink"/>
                </a:solidFill>
                <a:cs typeface="Times New Roman" panose="02020603050405020304" pitchFamily="18" charset="0"/>
              </a:rPr>
              <a:t>tapu</a:t>
            </a:r>
            <a:r>
              <a:rPr lang="en-US" altLang="en-US" sz="2000" b="1" dirty="0">
                <a:solidFill>
                  <a:schemeClr val="folHlink"/>
                </a:solidFill>
                <a:cs typeface="Times New Roman" panose="02020603050405020304" pitchFamily="18" charset="0"/>
              </a:rPr>
              <a:t>/sacredness of people), </a:t>
            </a:r>
          </a:p>
          <a:p>
            <a:endParaRPr lang="en-US" altLang="en-US" sz="2000" b="1" dirty="0">
              <a:solidFill>
                <a:schemeClr val="folHlink"/>
              </a:solidFill>
              <a:cs typeface="Times New Roman" panose="02020603050405020304" pitchFamily="18" charset="0"/>
            </a:endParaRPr>
          </a:p>
          <a:p>
            <a:r>
              <a:rPr lang="en-US" altLang="en-US" sz="2000" b="1" dirty="0">
                <a:solidFill>
                  <a:schemeClr val="folHlink"/>
                </a:solidFill>
                <a:cs typeface="Times New Roman" panose="02020603050405020304" pitchFamily="18" charset="0"/>
              </a:rPr>
              <a:t>‘</a:t>
            </a:r>
            <a:r>
              <a:rPr lang="en-US" altLang="en-US" sz="2000" b="1" i="1" dirty="0" err="1">
                <a:solidFill>
                  <a:schemeClr val="folHlink"/>
                </a:solidFill>
                <a:cs typeface="Times New Roman" panose="02020603050405020304" pitchFamily="18" charset="0"/>
              </a:rPr>
              <a:t>te</a:t>
            </a:r>
            <a:r>
              <a:rPr lang="en-US" altLang="en-US" sz="2000" b="1" i="1" dirty="0">
                <a:solidFill>
                  <a:schemeClr val="folHlink"/>
                </a:solidFill>
                <a:cs typeface="Times New Roman" panose="02020603050405020304" pitchFamily="18" charset="0"/>
              </a:rPr>
              <a:t> </a:t>
            </a:r>
            <a:r>
              <a:rPr lang="en-US" altLang="en-US" sz="2000" b="1" i="1" dirty="0" err="1">
                <a:solidFill>
                  <a:schemeClr val="folHlink"/>
                </a:solidFill>
                <a:cs typeface="Times New Roman" panose="02020603050405020304" pitchFamily="18" charset="0"/>
              </a:rPr>
              <a:t>tapu</a:t>
            </a:r>
            <a:r>
              <a:rPr lang="en-US" altLang="en-US" sz="2000" b="1" i="1" dirty="0">
                <a:solidFill>
                  <a:schemeClr val="folHlink"/>
                </a:solidFill>
                <a:cs typeface="Times New Roman" panose="02020603050405020304" pitchFamily="18" charset="0"/>
              </a:rPr>
              <a:t> </a:t>
            </a:r>
            <a:r>
              <a:rPr lang="en-US" altLang="en-US" sz="2000" b="1" i="1" dirty="0" err="1">
                <a:solidFill>
                  <a:schemeClr val="folHlink"/>
                </a:solidFill>
                <a:cs typeface="Times New Roman" panose="02020603050405020304" pitchFamily="18" charset="0"/>
              </a:rPr>
              <a:t>i</a:t>
            </a:r>
            <a:r>
              <a:rPr lang="en-US" altLang="en-US" sz="2000" b="1" i="1" dirty="0">
                <a:solidFill>
                  <a:schemeClr val="folHlink"/>
                </a:solidFill>
                <a:cs typeface="Times New Roman" panose="02020603050405020304" pitchFamily="18" charset="0"/>
              </a:rPr>
              <a:t> </a:t>
            </a:r>
            <a:r>
              <a:rPr lang="en-US" altLang="en-US" sz="2000" b="1" i="1" dirty="0" err="1">
                <a:solidFill>
                  <a:schemeClr val="folHlink"/>
                </a:solidFill>
                <a:cs typeface="Times New Roman" panose="02020603050405020304" pitchFamily="18" charset="0"/>
              </a:rPr>
              <a:t>te</a:t>
            </a:r>
            <a:r>
              <a:rPr lang="en-US" altLang="en-US" sz="2000" b="1" i="1" dirty="0">
                <a:solidFill>
                  <a:schemeClr val="folHlink"/>
                </a:solidFill>
                <a:cs typeface="Times New Roman" panose="02020603050405020304" pitchFamily="18" charset="0"/>
              </a:rPr>
              <a:t> whenua’</a:t>
            </a:r>
            <a:r>
              <a:rPr lang="en-US" altLang="en-US" sz="2000" b="1" dirty="0">
                <a:solidFill>
                  <a:schemeClr val="folHlink"/>
                </a:solidFill>
                <a:cs typeface="Times New Roman" panose="02020603050405020304" pitchFamily="18" charset="0"/>
              </a:rPr>
              <a:t> (the </a:t>
            </a:r>
            <a:r>
              <a:rPr lang="en-US" altLang="en-US" sz="2000" b="1" i="1" dirty="0" err="1">
                <a:solidFill>
                  <a:schemeClr val="folHlink"/>
                </a:solidFill>
                <a:cs typeface="Times New Roman" panose="02020603050405020304" pitchFamily="18" charset="0"/>
              </a:rPr>
              <a:t>tapu</a:t>
            </a:r>
            <a:r>
              <a:rPr lang="en-US" altLang="en-US" sz="2000" b="1" dirty="0">
                <a:solidFill>
                  <a:schemeClr val="folHlink"/>
                </a:solidFill>
                <a:cs typeface="Times New Roman" panose="02020603050405020304" pitchFamily="18" charset="0"/>
              </a:rPr>
              <a:t>/sacredness of earth).</a:t>
            </a:r>
            <a:r>
              <a:rPr lang="en-US" altLang="en-US" sz="2000" b="1" dirty="0">
                <a:cs typeface="Times New Roman" panose="02020603050405020304" pitchFamily="18" charset="0"/>
              </a:rPr>
              <a:t>   </a:t>
            </a:r>
          </a:p>
          <a:p>
            <a:pPr>
              <a:buFont typeface="Wingdings" panose="05000000000000000000" pitchFamily="2" charset="2"/>
              <a:buChar char="§"/>
            </a:pPr>
            <a:endParaRPr lang="en-US" altLang="en-US" sz="2000" b="1" dirty="0">
              <a:cs typeface="Times New Roman" panose="02020603050405020304" pitchFamily="18" charset="0"/>
            </a:endParaRPr>
          </a:p>
          <a:p>
            <a:pPr>
              <a:buFont typeface="Wingdings" panose="05000000000000000000" pitchFamily="2" charset="2"/>
              <a:buChar char="§"/>
            </a:pPr>
            <a:r>
              <a:rPr lang="en-US" altLang="en-US" sz="2000" b="1" dirty="0">
                <a:cs typeface="Times New Roman" panose="02020603050405020304" pitchFamily="18" charset="0"/>
              </a:rPr>
              <a:t>The underlying principle here is that all living things (birds, rocks, tress </a:t>
            </a:r>
            <a:r>
              <a:rPr lang="en-US" altLang="en-US" sz="2000" b="1" dirty="0" err="1">
                <a:cs typeface="Times New Roman" panose="02020603050405020304" pitchFamily="18" charset="0"/>
              </a:rPr>
              <a:t>etc</a:t>
            </a:r>
            <a:r>
              <a:rPr lang="en-US" altLang="en-US" sz="2000" b="1" dirty="0">
                <a:cs typeface="Times New Roman" panose="02020603050405020304" pitchFamily="18" charset="0"/>
              </a:rPr>
              <a:t>) have an intrinsic sacredness</a:t>
            </a:r>
            <a:endParaRPr lang="en-NZ" sz="2000" dirty="0"/>
          </a:p>
        </p:txBody>
      </p:sp>
    </p:spTree>
    <p:extLst>
      <p:ext uri="{BB962C8B-B14F-4D97-AF65-F5344CB8AC3E}">
        <p14:creationId xmlns:p14="http://schemas.microsoft.com/office/powerpoint/2010/main" val="385606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A05678C-C3D7-4A67-AED0-1E55FD9FD2DE}"/>
              </a:ext>
            </a:extLst>
          </p:cNvPr>
          <p:cNvSpPr/>
          <p:nvPr/>
        </p:nvSpPr>
        <p:spPr>
          <a:xfrm>
            <a:off x="3048000" y="1859340"/>
            <a:ext cx="6096000" cy="3785652"/>
          </a:xfrm>
          <a:prstGeom prst="rect">
            <a:avLst/>
          </a:prstGeom>
        </p:spPr>
        <p:txBody>
          <a:bodyPr>
            <a:spAutoFit/>
          </a:bodyPr>
          <a:lstStyle/>
          <a:p>
            <a:pPr algn="just"/>
            <a:r>
              <a:rPr lang="en-US" altLang="en-US" sz="2000" b="1" dirty="0"/>
              <a:t>Secondly, there is the </a:t>
            </a:r>
            <a:r>
              <a:rPr lang="en-US" altLang="en-US" sz="2000" b="1" i="1" dirty="0" err="1"/>
              <a:t>tapu</a:t>
            </a:r>
            <a:r>
              <a:rPr lang="en-US" altLang="en-US" sz="2000" b="1" dirty="0"/>
              <a:t>/sacredness of relationships between </a:t>
            </a:r>
            <a:r>
              <a:rPr lang="en-US" altLang="en-US" sz="2000" b="1" i="1" dirty="0" err="1"/>
              <a:t>atua</a:t>
            </a:r>
            <a:r>
              <a:rPr lang="en-US" altLang="en-US" sz="2000" b="1" i="1" dirty="0"/>
              <a:t>, </a:t>
            </a:r>
            <a:r>
              <a:rPr lang="en-US" altLang="en-US" sz="2000" b="1" i="1" dirty="0" err="1"/>
              <a:t>tangata</a:t>
            </a:r>
            <a:r>
              <a:rPr lang="en-US" altLang="en-US" sz="2000" b="1" dirty="0"/>
              <a:t> and </a:t>
            </a:r>
            <a:r>
              <a:rPr lang="en-US" altLang="en-US" sz="2000" b="1" i="1" dirty="0"/>
              <a:t>whenua</a:t>
            </a:r>
            <a:r>
              <a:rPr lang="en-US" altLang="en-US" sz="2000" b="1" dirty="0"/>
              <a:t>.  Therefore the intrinsic sacredness of both a person and the earth must be acknowledged and respected in any relationship between them.  </a:t>
            </a:r>
          </a:p>
          <a:p>
            <a:pPr algn="just"/>
            <a:endParaRPr lang="en-US" altLang="en-US" sz="2000" b="1" dirty="0"/>
          </a:p>
          <a:p>
            <a:pPr algn="just"/>
            <a:r>
              <a:rPr lang="en-US" altLang="en-US" sz="2000" b="1" dirty="0"/>
              <a:t>Many believe that the relationship between people and earth is validated through the relationship between people and god/s.  A person breaching the relationship with the earth via abuse i.e. burying toxic waste, is in effect also breaching their relationship with </a:t>
            </a:r>
            <a:r>
              <a:rPr lang="en-US" altLang="en-US" sz="2000" b="1" i="1" dirty="0" err="1"/>
              <a:t>atua</a:t>
            </a:r>
            <a:r>
              <a:rPr lang="en-US" altLang="en-US" sz="2000" b="1" dirty="0"/>
              <a:t> as well as </a:t>
            </a:r>
            <a:r>
              <a:rPr lang="en-US" altLang="en-US" sz="2000" b="1" i="1" dirty="0"/>
              <a:t>whenua</a:t>
            </a:r>
            <a:endParaRPr lang="en-NZ" sz="2000" dirty="0"/>
          </a:p>
        </p:txBody>
      </p:sp>
    </p:spTree>
    <p:extLst>
      <p:ext uri="{BB962C8B-B14F-4D97-AF65-F5344CB8AC3E}">
        <p14:creationId xmlns:p14="http://schemas.microsoft.com/office/powerpoint/2010/main" val="3427174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30588D9-4AB1-49DC-AEB7-3FA332591A2A}"/>
              </a:ext>
            </a:extLst>
          </p:cNvPr>
          <p:cNvSpPr/>
          <p:nvPr/>
        </p:nvSpPr>
        <p:spPr>
          <a:xfrm>
            <a:off x="3048000" y="2413338"/>
            <a:ext cx="6096000" cy="3416320"/>
          </a:xfrm>
          <a:prstGeom prst="rect">
            <a:avLst/>
          </a:prstGeom>
        </p:spPr>
        <p:txBody>
          <a:bodyPr>
            <a:spAutoFit/>
          </a:bodyPr>
          <a:lstStyle/>
          <a:p>
            <a:pPr algn="just"/>
            <a:r>
              <a:rPr lang="en-US" altLang="en-US" sz="2400" dirty="0"/>
              <a:t>Thirdly there are </a:t>
            </a:r>
            <a:r>
              <a:rPr lang="en-US" altLang="en-US" sz="2400" i="1" dirty="0" err="1"/>
              <a:t>tapu</a:t>
            </a:r>
            <a:r>
              <a:rPr lang="en-US" altLang="en-US" sz="2400" dirty="0"/>
              <a:t> or sacredness as relating to </a:t>
            </a:r>
            <a:r>
              <a:rPr lang="en-US" altLang="en-US" sz="2400" i="1" dirty="0" err="1"/>
              <a:t>tapu</a:t>
            </a:r>
            <a:r>
              <a:rPr lang="en-US" altLang="en-US" sz="2400" i="1" dirty="0"/>
              <a:t>/</a:t>
            </a:r>
            <a:r>
              <a:rPr lang="en-US" altLang="en-US" sz="2400" dirty="0"/>
              <a:t>restrictions.  These restrictions support and enforce the intrinsic </a:t>
            </a:r>
            <a:r>
              <a:rPr lang="en-US" altLang="en-US" sz="2400" i="1" dirty="0" err="1"/>
              <a:t>tapu</a:t>
            </a:r>
            <a:r>
              <a:rPr lang="en-US" altLang="en-US" sz="2400" dirty="0"/>
              <a:t> and relationship </a:t>
            </a:r>
            <a:r>
              <a:rPr lang="en-US" altLang="en-US" sz="2400" i="1" dirty="0" err="1"/>
              <a:t>tapu</a:t>
            </a:r>
            <a:r>
              <a:rPr lang="en-US" altLang="en-US" sz="2400" dirty="0"/>
              <a:t>.  An example of this kind of </a:t>
            </a:r>
            <a:r>
              <a:rPr lang="en-US" altLang="en-US" sz="2400" i="1" dirty="0" err="1"/>
              <a:t>tapu</a:t>
            </a:r>
            <a:r>
              <a:rPr lang="en-US" altLang="en-US" sz="2400" dirty="0"/>
              <a:t> would be </a:t>
            </a:r>
            <a:r>
              <a:rPr lang="en-US" altLang="en-US" sz="2400" i="1" dirty="0"/>
              <a:t>‘</a:t>
            </a:r>
            <a:r>
              <a:rPr lang="en-US" altLang="en-US" sz="2400" i="1" dirty="0" err="1"/>
              <a:t>rahui</a:t>
            </a:r>
            <a:r>
              <a:rPr lang="en-US" altLang="en-US" sz="2400" i="1" dirty="0"/>
              <a:t>’.</a:t>
            </a:r>
            <a:r>
              <a:rPr lang="en-US" altLang="en-US" sz="2400" dirty="0"/>
              <a:t>  </a:t>
            </a:r>
          </a:p>
          <a:p>
            <a:pPr algn="just"/>
            <a:endParaRPr lang="en-US" altLang="en-US" sz="2400" dirty="0"/>
          </a:p>
          <a:p>
            <a:pPr algn="just"/>
            <a:r>
              <a:rPr lang="en-US" altLang="en-US" sz="2400" i="1" dirty="0" err="1"/>
              <a:t>Rahui</a:t>
            </a:r>
            <a:r>
              <a:rPr lang="en-US" altLang="en-US" sz="2400" dirty="0"/>
              <a:t> is a limit or ban on use of a particular resource which is put in place either to protect the resource or people. </a:t>
            </a:r>
          </a:p>
        </p:txBody>
      </p:sp>
    </p:spTree>
    <p:extLst>
      <p:ext uri="{BB962C8B-B14F-4D97-AF65-F5344CB8AC3E}">
        <p14:creationId xmlns:p14="http://schemas.microsoft.com/office/powerpoint/2010/main" val="647708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23DF8F5-EB4E-4597-A147-A0DD8338702A}"/>
              </a:ext>
            </a:extLst>
          </p:cNvPr>
          <p:cNvSpPr/>
          <p:nvPr/>
        </p:nvSpPr>
        <p:spPr>
          <a:xfrm>
            <a:off x="3048000" y="1166843"/>
            <a:ext cx="6096000" cy="4524315"/>
          </a:xfrm>
          <a:prstGeom prst="rect">
            <a:avLst/>
          </a:prstGeom>
        </p:spPr>
        <p:txBody>
          <a:bodyPr>
            <a:spAutoFit/>
          </a:bodyPr>
          <a:lstStyle/>
          <a:p>
            <a:pPr algn="just"/>
            <a:r>
              <a:rPr lang="en-US" altLang="en-US" i="1" dirty="0">
                <a:cs typeface="Times New Roman" panose="02020603050405020304" pitchFamily="18" charset="0"/>
              </a:rPr>
              <a:t>Mana</a:t>
            </a:r>
            <a:r>
              <a:rPr lang="en-US" altLang="en-US" dirty="0">
                <a:cs typeface="Times New Roman" panose="02020603050405020304" pitchFamily="18" charset="0"/>
              </a:rPr>
              <a:t> is the spiritual power that creates, produces and restores </a:t>
            </a:r>
            <a:r>
              <a:rPr lang="en-US" altLang="en-US" i="1" dirty="0" err="1">
                <a:cs typeface="Times New Roman" panose="02020603050405020304" pitchFamily="18" charset="0"/>
              </a:rPr>
              <a:t>tapu</a:t>
            </a:r>
            <a:r>
              <a:rPr lang="en-US" altLang="en-US" dirty="0">
                <a:cs typeface="Times New Roman" panose="02020603050405020304" pitchFamily="18" charset="0"/>
              </a:rPr>
              <a:t>.  It can be expressed in a number of ways including:</a:t>
            </a:r>
          </a:p>
          <a:p>
            <a:pPr algn="just"/>
            <a:endParaRPr lang="en-US" altLang="en-US" dirty="0">
              <a:cs typeface="Times New Roman" panose="02020603050405020304" pitchFamily="18" charset="0"/>
            </a:endParaRPr>
          </a:p>
          <a:p>
            <a:pPr algn="just"/>
            <a:r>
              <a:rPr lang="en-US" altLang="en-US" i="1" dirty="0">
                <a:solidFill>
                  <a:schemeClr val="folHlink"/>
                </a:solidFill>
                <a:cs typeface="Times New Roman" panose="02020603050405020304" pitchFamily="18" charset="0"/>
              </a:rPr>
              <a:t>Mana-</a:t>
            </a:r>
            <a:r>
              <a:rPr lang="en-US" altLang="en-US" i="1" dirty="0" err="1">
                <a:solidFill>
                  <a:schemeClr val="folHlink"/>
                </a:solidFill>
                <a:cs typeface="Times New Roman" panose="02020603050405020304" pitchFamily="18" charset="0"/>
              </a:rPr>
              <a:t>whakahaere</a:t>
            </a:r>
            <a:r>
              <a:rPr lang="en-US" altLang="en-US" dirty="0">
                <a:solidFill>
                  <a:schemeClr val="folHlink"/>
                </a:solidFill>
                <a:cs typeface="Times New Roman" panose="02020603050405020304" pitchFamily="18" charset="0"/>
              </a:rPr>
              <a:t> </a:t>
            </a:r>
            <a:r>
              <a:rPr lang="en-US" altLang="en-US" dirty="0">
                <a:cs typeface="Times New Roman" panose="02020603050405020304" pitchFamily="18" charset="0"/>
              </a:rPr>
              <a:t>is the spiritual power and authority of people to order and determine their own lives according to </a:t>
            </a:r>
            <a:r>
              <a:rPr lang="en-US" altLang="en-US" i="1" dirty="0" err="1">
                <a:cs typeface="Times New Roman" panose="02020603050405020304" pitchFamily="18" charset="0"/>
              </a:rPr>
              <a:t>tika</a:t>
            </a:r>
            <a:r>
              <a:rPr lang="en-US" altLang="en-US" i="1" dirty="0">
                <a:cs typeface="Times New Roman" panose="02020603050405020304" pitchFamily="18" charset="0"/>
              </a:rPr>
              <a:t>, </a:t>
            </a:r>
            <a:r>
              <a:rPr lang="en-US" altLang="en-US" i="1" dirty="0" err="1">
                <a:cs typeface="Times New Roman" panose="02020603050405020304" pitchFamily="18" charset="0"/>
              </a:rPr>
              <a:t>pono</a:t>
            </a:r>
            <a:r>
              <a:rPr lang="en-US" altLang="en-US" i="1" dirty="0">
                <a:cs typeface="Times New Roman" panose="02020603050405020304" pitchFamily="18" charset="0"/>
              </a:rPr>
              <a:t> and aroha</a:t>
            </a:r>
            <a:r>
              <a:rPr lang="en-US" altLang="en-US" dirty="0">
                <a:cs typeface="Times New Roman" panose="02020603050405020304" pitchFamily="18" charset="0"/>
              </a:rPr>
              <a:t>.  </a:t>
            </a:r>
          </a:p>
          <a:p>
            <a:pPr algn="just"/>
            <a:endParaRPr lang="en-US" altLang="en-US" dirty="0">
              <a:cs typeface="Times New Roman" panose="02020603050405020304" pitchFamily="18" charset="0"/>
            </a:endParaRPr>
          </a:p>
          <a:p>
            <a:pPr algn="just"/>
            <a:r>
              <a:rPr lang="en-US" altLang="en-US" i="1" dirty="0">
                <a:solidFill>
                  <a:schemeClr val="folHlink"/>
                </a:solidFill>
                <a:cs typeface="Times New Roman" panose="02020603050405020304" pitchFamily="18" charset="0"/>
              </a:rPr>
              <a:t>Mana-</a:t>
            </a:r>
            <a:r>
              <a:rPr lang="en-US" altLang="en-US" i="1" dirty="0" err="1">
                <a:solidFill>
                  <a:schemeClr val="folHlink"/>
                </a:solidFill>
                <a:cs typeface="Times New Roman" panose="02020603050405020304" pitchFamily="18" charset="0"/>
              </a:rPr>
              <a:t>tuku</a:t>
            </a:r>
            <a:r>
              <a:rPr lang="en-US" altLang="en-US" dirty="0">
                <a:cs typeface="Times New Roman" panose="02020603050405020304" pitchFamily="18" charset="0"/>
              </a:rPr>
              <a:t>  is the spiritual power and authority of those with </a:t>
            </a:r>
            <a:r>
              <a:rPr lang="en-US" altLang="en-US" i="1" dirty="0" err="1">
                <a:cs typeface="Times New Roman" panose="02020603050405020304" pitchFamily="18" charset="0"/>
              </a:rPr>
              <a:t>tapu</a:t>
            </a:r>
            <a:r>
              <a:rPr lang="en-US" altLang="en-US" dirty="0">
                <a:cs typeface="Times New Roman" panose="02020603050405020304" pitchFamily="18" charset="0"/>
              </a:rPr>
              <a:t> and </a:t>
            </a:r>
            <a:r>
              <a:rPr lang="en-US" altLang="en-US" i="1" dirty="0">
                <a:cs typeface="Times New Roman" panose="02020603050405020304" pitchFamily="18" charset="0"/>
              </a:rPr>
              <a:t>mana</a:t>
            </a:r>
            <a:r>
              <a:rPr lang="en-US" altLang="en-US" dirty="0">
                <a:cs typeface="Times New Roman" panose="02020603050405020304" pitchFamily="18" charset="0"/>
              </a:rPr>
              <a:t> to share of themselves and their resources with others. </a:t>
            </a:r>
            <a:r>
              <a:rPr lang="en-US" altLang="en-US" i="1" dirty="0">
                <a:cs typeface="Times New Roman" panose="02020603050405020304" pitchFamily="18" charset="0"/>
              </a:rPr>
              <a:t>Aroha</a:t>
            </a:r>
            <a:r>
              <a:rPr lang="en-US" altLang="en-US" dirty="0">
                <a:cs typeface="Times New Roman" panose="02020603050405020304" pitchFamily="18" charset="0"/>
              </a:rPr>
              <a:t> is the principle under-pinning </a:t>
            </a:r>
            <a:r>
              <a:rPr lang="en-US" altLang="en-US" i="1" dirty="0">
                <a:cs typeface="Times New Roman" panose="02020603050405020304" pitchFamily="18" charset="0"/>
              </a:rPr>
              <a:t>mana-</a:t>
            </a:r>
            <a:r>
              <a:rPr lang="en-US" altLang="en-US" i="1" dirty="0" err="1">
                <a:cs typeface="Times New Roman" panose="02020603050405020304" pitchFamily="18" charset="0"/>
              </a:rPr>
              <a:t>tuku</a:t>
            </a:r>
            <a:r>
              <a:rPr lang="en-US" altLang="en-US" i="1" dirty="0">
                <a:cs typeface="Times New Roman" panose="02020603050405020304" pitchFamily="18" charset="0"/>
              </a:rPr>
              <a:t>.</a:t>
            </a:r>
          </a:p>
          <a:p>
            <a:pPr algn="just"/>
            <a:endParaRPr lang="en-US" altLang="en-US" i="1" dirty="0">
              <a:cs typeface="Times New Roman" panose="02020603050405020304" pitchFamily="18" charset="0"/>
            </a:endParaRPr>
          </a:p>
          <a:p>
            <a:pPr algn="just"/>
            <a:r>
              <a:rPr lang="en-US" altLang="en-US" i="1" dirty="0">
                <a:solidFill>
                  <a:schemeClr val="folHlink"/>
                </a:solidFill>
                <a:cs typeface="Times New Roman" panose="02020603050405020304" pitchFamily="18" charset="0"/>
              </a:rPr>
              <a:t>Manaaki</a:t>
            </a:r>
            <a:r>
              <a:rPr lang="en-US" altLang="en-US" dirty="0">
                <a:solidFill>
                  <a:schemeClr val="folHlink"/>
                </a:solidFill>
                <a:cs typeface="Times New Roman" panose="02020603050405020304" pitchFamily="18" charset="0"/>
              </a:rPr>
              <a:t> </a:t>
            </a:r>
            <a:r>
              <a:rPr lang="en-US" altLang="en-US" dirty="0">
                <a:cs typeface="Times New Roman" panose="02020603050405020304" pitchFamily="18" charset="0"/>
              </a:rPr>
              <a:t>is the act of sharing.  </a:t>
            </a:r>
          </a:p>
          <a:p>
            <a:pPr algn="just"/>
            <a:endParaRPr lang="en-US" altLang="en-US" dirty="0">
              <a:cs typeface="Times New Roman" panose="02020603050405020304" pitchFamily="18" charset="0"/>
            </a:endParaRPr>
          </a:p>
          <a:p>
            <a:pPr algn="just"/>
            <a:r>
              <a:rPr lang="en-US" altLang="en-US" i="1" dirty="0">
                <a:cs typeface="Times New Roman" panose="02020603050405020304" pitchFamily="18" charset="0"/>
              </a:rPr>
              <a:t>Mana</a:t>
            </a:r>
            <a:r>
              <a:rPr lang="en-US" altLang="en-US" dirty="0">
                <a:cs typeface="Times New Roman" panose="02020603050405020304" pitchFamily="18" charset="0"/>
              </a:rPr>
              <a:t> is also authority, prestige, </a:t>
            </a:r>
            <a:r>
              <a:rPr lang="en-US" altLang="en-US" dirty="0" err="1">
                <a:cs typeface="Times New Roman" panose="02020603050405020304" pitchFamily="18" charset="0"/>
              </a:rPr>
              <a:t>honour</a:t>
            </a:r>
            <a:r>
              <a:rPr lang="en-US" altLang="en-US" dirty="0">
                <a:cs typeface="Times New Roman" panose="02020603050405020304" pitchFamily="18" charset="0"/>
              </a:rPr>
              <a:t> bestowed by </a:t>
            </a:r>
            <a:r>
              <a:rPr lang="en-US" altLang="en-US" i="1" dirty="0" err="1">
                <a:cs typeface="Times New Roman" panose="02020603050405020304" pitchFamily="18" charset="0"/>
              </a:rPr>
              <a:t>atua</a:t>
            </a:r>
            <a:r>
              <a:rPr lang="en-US" altLang="en-US" dirty="0">
                <a:cs typeface="Times New Roman" panose="02020603050405020304" pitchFamily="18" charset="0"/>
              </a:rPr>
              <a:t> of people upon individuals or representatives. </a:t>
            </a:r>
          </a:p>
          <a:p>
            <a:r>
              <a:rPr lang="en-US" altLang="en-US" dirty="0">
                <a:cs typeface="Times New Roman" panose="02020603050405020304" pitchFamily="18" charset="0"/>
              </a:rPr>
              <a:t>	</a:t>
            </a:r>
            <a:endParaRPr lang="en-NZ" dirty="0"/>
          </a:p>
        </p:txBody>
      </p:sp>
    </p:spTree>
    <p:extLst>
      <p:ext uri="{BB962C8B-B14F-4D97-AF65-F5344CB8AC3E}">
        <p14:creationId xmlns:p14="http://schemas.microsoft.com/office/powerpoint/2010/main" val="3770865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DDAFEA2-998A-4B83-8114-DEE90F13BEE5}"/>
              </a:ext>
            </a:extLst>
          </p:cNvPr>
          <p:cNvSpPr/>
          <p:nvPr/>
        </p:nvSpPr>
        <p:spPr>
          <a:xfrm>
            <a:off x="3048000" y="1859340"/>
            <a:ext cx="6096000" cy="4893647"/>
          </a:xfrm>
          <a:prstGeom prst="rect">
            <a:avLst/>
          </a:prstGeom>
        </p:spPr>
        <p:txBody>
          <a:bodyPr>
            <a:spAutoFit/>
          </a:bodyPr>
          <a:lstStyle/>
          <a:p>
            <a:pPr algn="just"/>
            <a:r>
              <a:rPr lang="en-US" altLang="en-US" sz="2400" b="1" i="1" dirty="0" err="1">
                <a:cs typeface="Times New Roman" panose="02020603050405020304" pitchFamily="18" charset="0"/>
              </a:rPr>
              <a:t>Tika</a:t>
            </a:r>
            <a:r>
              <a:rPr lang="en-US" altLang="en-US" sz="2400" dirty="0">
                <a:cs typeface="Times New Roman" panose="02020603050405020304" pitchFamily="18" charset="0"/>
              </a:rPr>
              <a:t> can be defined as the principle concerned with the right ordering of relationships, among </a:t>
            </a:r>
            <a:r>
              <a:rPr lang="en-US" altLang="en-US" sz="2400" i="1" dirty="0" err="1">
                <a:cs typeface="Times New Roman" panose="02020603050405020304" pitchFamily="18" charset="0"/>
              </a:rPr>
              <a:t>atua</a:t>
            </a:r>
            <a:r>
              <a:rPr lang="en-US" altLang="en-US" sz="2400" i="1" dirty="0">
                <a:cs typeface="Times New Roman" panose="02020603050405020304" pitchFamily="18" charset="0"/>
              </a:rPr>
              <a:t>, </a:t>
            </a:r>
            <a:r>
              <a:rPr lang="en-US" altLang="en-US" sz="2400" i="1" dirty="0" err="1">
                <a:cs typeface="Times New Roman" panose="02020603050405020304" pitchFamily="18" charset="0"/>
              </a:rPr>
              <a:t>tangata</a:t>
            </a:r>
            <a:r>
              <a:rPr lang="en-US" altLang="en-US" sz="2400" dirty="0">
                <a:cs typeface="Times New Roman" panose="02020603050405020304" pitchFamily="18" charset="0"/>
              </a:rPr>
              <a:t> and </a:t>
            </a:r>
            <a:r>
              <a:rPr lang="en-US" altLang="en-US" sz="2400" i="1" dirty="0">
                <a:cs typeface="Times New Roman" panose="02020603050405020304" pitchFamily="18" charset="0"/>
              </a:rPr>
              <a:t>whenua</a:t>
            </a:r>
            <a:r>
              <a:rPr lang="en-US" altLang="en-US" sz="2400" dirty="0">
                <a:cs typeface="Times New Roman" panose="02020603050405020304" pitchFamily="18" charset="0"/>
              </a:rPr>
              <a:t>, the right response to those relationships and the right exercise of </a:t>
            </a:r>
            <a:r>
              <a:rPr lang="en-US" altLang="en-US" sz="2400" i="1" dirty="0">
                <a:cs typeface="Times New Roman" panose="02020603050405020304" pitchFamily="18" charset="0"/>
              </a:rPr>
              <a:t>mana</a:t>
            </a:r>
            <a:r>
              <a:rPr lang="en-US" altLang="en-US" sz="2400" dirty="0">
                <a:cs typeface="Times New Roman" panose="02020603050405020304" pitchFamily="18" charset="0"/>
              </a:rPr>
              <a:t>.  </a:t>
            </a:r>
          </a:p>
          <a:p>
            <a:pPr algn="just"/>
            <a:endParaRPr lang="en-US" altLang="en-US" sz="2400" dirty="0">
              <a:cs typeface="Times New Roman" panose="02020603050405020304" pitchFamily="18" charset="0"/>
            </a:endParaRPr>
          </a:p>
          <a:p>
            <a:pPr algn="just"/>
            <a:r>
              <a:rPr lang="en-US" altLang="en-US" sz="2400" dirty="0">
                <a:cs typeface="Times New Roman" panose="02020603050405020304" pitchFamily="18" charset="0"/>
              </a:rPr>
              <a:t>In other words the right way to do things.  </a:t>
            </a:r>
          </a:p>
          <a:p>
            <a:pPr algn="just"/>
            <a:endParaRPr lang="en-US" altLang="en-US" sz="2400" dirty="0">
              <a:cs typeface="Times New Roman" panose="02020603050405020304" pitchFamily="18" charset="0"/>
            </a:endParaRPr>
          </a:p>
          <a:p>
            <a:pPr algn="just"/>
            <a:r>
              <a:rPr lang="en-US" altLang="en-US" sz="2400" b="1" i="1" dirty="0" err="1">
                <a:cs typeface="Times New Roman" panose="02020603050405020304" pitchFamily="18" charset="0"/>
              </a:rPr>
              <a:t>Pono</a:t>
            </a:r>
            <a:r>
              <a:rPr lang="en-US" altLang="en-US" sz="2400" dirty="0">
                <a:cs typeface="Times New Roman" panose="02020603050405020304" pitchFamily="18" charset="0"/>
              </a:rPr>
              <a:t> is the principle that seeks to reveal reality and to achieve integrity of relationships. In other words it calls for honesty and integrity in all that we do.  </a:t>
            </a:r>
          </a:p>
          <a:p>
            <a:pPr algn="just"/>
            <a:r>
              <a:rPr lang="en-US" altLang="en-US" sz="2400" dirty="0">
                <a:cs typeface="Times New Roman" panose="02020603050405020304" pitchFamily="18" charset="0"/>
              </a:rPr>
              <a:t> </a:t>
            </a:r>
          </a:p>
        </p:txBody>
      </p:sp>
    </p:spTree>
    <p:extLst>
      <p:ext uri="{BB962C8B-B14F-4D97-AF65-F5344CB8AC3E}">
        <p14:creationId xmlns:p14="http://schemas.microsoft.com/office/powerpoint/2010/main" val="2061814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DB702E6-3335-4DE0-930A-71A54E856D76}"/>
              </a:ext>
            </a:extLst>
          </p:cNvPr>
          <p:cNvSpPr/>
          <p:nvPr/>
        </p:nvSpPr>
        <p:spPr>
          <a:xfrm>
            <a:off x="3048000" y="2413338"/>
            <a:ext cx="6096000" cy="3046988"/>
          </a:xfrm>
          <a:prstGeom prst="rect">
            <a:avLst/>
          </a:prstGeom>
        </p:spPr>
        <p:txBody>
          <a:bodyPr>
            <a:spAutoFit/>
          </a:bodyPr>
          <a:lstStyle/>
          <a:p>
            <a:pPr algn="just"/>
            <a:r>
              <a:rPr lang="en-US" altLang="en-US" sz="2400" b="1" i="1" dirty="0">
                <a:cs typeface="Times New Roman" panose="02020603050405020304" pitchFamily="18" charset="0"/>
              </a:rPr>
              <a:t>Aroha</a:t>
            </a:r>
            <a:r>
              <a:rPr lang="en-US" altLang="en-US" sz="2400" b="1" dirty="0">
                <a:cs typeface="Times New Roman" panose="02020603050405020304" pitchFamily="18" charset="0"/>
              </a:rPr>
              <a:t> </a:t>
            </a:r>
            <a:r>
              <a:rPr lang="en-US" altLang="en-US" sz="2400" dirty="0">
                <a:cs typeface="Times New Roman" panose="02020603050405020304" pitchFamily="18" charset="0"/>
              </a:rPr>
              <a:t>is the principle of expressing empathy, compassion and joy for others in all that we do.</a:t>
            </a:r>
          </a:p>
          <a:p>
            <a:pPr algn="just"/>
            <a:r>
              <a:rPr lang="en-US" altLang="en-US" sz="2400" dirty="0">
                <a:cs typeface="Times New Roman" panose="02020603050405020304" pitchFamily="18" charset="0"/>
              </a:rPr>
              <a:t> </a:t>
            </a:r>
          </a:p>
          <a:p>
            <a:r>
              <a:rPr lang="en-US" altLang="en-US" sz="2400" b="1" i="1" dirty="0" err="1">
                <a:cs typeface="Times New Roman" panose="02020603050405020304" pitchFamily="18" charset="0"/>
              </a:rPr>
              <a:t>Tika</a:t>
            </a:r>
            <a:r>
              <a:rPr lang="en-US" altLang="en-US" sz="2400" b="1" i="1" dirty="0">
                <a:cs typeface="Times New Roman" panose="02020603050405020304" pitchFamily="18" charset="0"/>
              </a:rPr>
              <a:t>, </a:t>
            </a:r>
            <a:r>
              <a:rPr lang="en-US" altLang="en-US" sz="2400" b="1" i="1" dirty="0" err="1">
                <a:cs typeface="Times New Roman" panose="02020603050405020304" pitchFamily="18" charset="0"/>
              </a:rPr>
              <a:t>pono</a:t>
            </a:r>
            <a:r>
              <a:rPr lang="en-US" altLang="en-US" sz="2400" dirty="0">
                <a:cs typeface="Times New Roman" panose="02020603050405020304" pitchFamily="18" charset="0"/>
              </a:rPr>
              <a:t> and </a:t>
            </a:r>
            <a:r>
              <a:rPr lang="en-US" altLang="en-US" sz="2400" b="1" i="1" dirty="0">
                <a:cs typeface="Times New Roman" panose="02020603050405020304" pitchFamily="18" charset="0"/>
              </a:rPr>
              <a:t>aroha</a:t>
            </a:r>
            <a:r>
              <a:rPr lang="en-US" altLang="en-US" sz="2400" dirty="0">
                <a:cs typeface="Times New Roman" panose="02020603050405020304" pitchFamily="18" charset="0"/>
              </a:rPr>
              <a:t> are the principles of action by which we exercise </a:t>
            </a:r>
            <a:r>
              <a:rPr lang="en-US" altLang="en-US" sz="2400" b="1" i="1" dirty="0" err="1">
                <a:cs typeface="Times New Roman" panose="02020603050405020304" pitchFamily="18" charset="0"/>
              </a:rPr>
              <a:t>tapu</a:t>
            </a:r>
            <a:r>
              <a:rPr lang="en-US" altLang="en-US" sz="2400" b="1" dirty="0">
                <a:cs typeface="Times New Roman" panose="02020603050405020304" pitchFamily="18" charset="0"/>
              </a:rPr>
              <a:t> </a:t>
            </a:r>
            <a:r>
              <a:rPr lang="en-US" altLang="en-US" sz="2400" dirty="0">
                <a:cs typeface="Times New Roman" panose="02020603050405020304" pitchFamily="18" charset="0"/>
              </a:rPr>
              <a:t>and </a:t>
            </a:r>
            <a:r>
              <a:rPr lang="en-US" altLang="en-US" sz="2400" b="1" i="1" dirty="0">
                <a:cs typeface="Times New Roman" panose="02020603050405020304" pitchFamily="18" charset="0"/>
              </a:rPr>
              <a:t>mana</a:t>
            </a:r>
            <a:r>
              <a:rPr lang="en-US" altLang="en-US" sz="2400" dirty="0">
                <a:cs typeface="Times New Roman" panose="02020603050405020304" pitchFamily="18" charset="0"/>
              </a:rPr>
              <a:t>.  If one wants to have </a:t>
            </a:r>
            <a:r>
              <a:rPr lang="en-US" altLang="en-US" sz="2400" i="1" dirty="0">
                <a:cs typeface="Times New Roman" panose="02020603050405020304" pitchFamily="18" charset="0"/>
              </a:rPr>
              <a:t>mana</a:t>
            </a:r>
            <a:r>
              <a:rPr lang="en-US" altLang="en-US" sz="2400" dirty="0">
                <a:cs typeface="Times New Roman" panose="02020603050405020304" pitchFamily="18" charset="0"/>
              </a:rPr>
              <a:t>, one must first seek after </a:t>
            </a:r>
            <a:r>
              <a:rPr lang="en-US" altLang="en-US" sz="2400" b="1" i="1" dirty="0" err="1">
                <a:cs typeface="Times New Roman" panose="02020603050405020304" pitchFamily="18" charset="0"/>
              </a:rPr>
              <a:t>tapu</a:t>
            </a:r>
            <a:r>
              <a:rPr lang="en-US" altLang="en-US" sz="2400" dirty="0">
                <a:cs typeface="Times New Roman" panose="02020603050405020304" pitchFamily="18" charset="0"/>
              </a:rPr>
              <a:t>.  To possess </a:t>
            </a:r>
            <a:r>
              <a:rPr lang="en-US" altLang="en-US" sz="2400" b="1" i="1" dirty="0" err="1">
                <a:cs typeface="Times New Roman" panose="02020603050405020304" pitchFamily="18" charset="0"/>
              </a:rPr>
              <a:t>tapu</a:t>
            </a:r>
            <a:r>
              <a:rPr lang="en-US" altLang="en-US" sz="2400" b="1" dirty="0">
                <a:cs typeface="Times New Roman" panose="02020603050405020304" pitchFamily="18" charset="0"/>
              </a:rPr>
              <a:t> </a:t>
            </a:r>
            <a:r>
              <a:rPr lang="en-US" altLang="en-US" sz="2400" dirty="0">
                <a:cs typeface="Times New Roman" panose="02020603050405020304" pitchFamily="18" charset="0"/>
              </a:rPr>
              <a:t>one must exercise </a:t>
            </a:r>
            <a:r>
              <a:rPr lang="en-US" altLang="en-US" sz="2400" b="1" i="1" dirty="0" err="1">
                <a:cs typeface="Times New Roman" panose="02020603050405020304" pitchFamily="18" charset="0"/>
              </a:rPr>
              <a:t>tika</a:t>
            </a:r>
            <a:r>
              <a:rPr lang="en-US" altLang="en-US" sz="2400" b="1" i="1" dirty="0">
                <a:cs typeface="Times New Roman" panose="02020603050405020304" pitchFamily="18" charset="0"/>
              </a:rPr>
              <a:t>, </a:t>
            </a:r>
            <a:r>
              <a:rPr lang="en-US" altLang="en-US" sz="2400" b="1" i="1" dirty="0" err="1">
                <a:cs typeface="Times New Roman" panose="02020603050405020304" pitchFamily="18" charset="0"/>
              </a:rPr>
              <a:t>pono</a:t>
            </a:r>
            <a:r>
              <a:rPr lang="en-US" altLang="en-US" sz="2400" b="1" i="1" dirty="0">
                <a:cs typeface="Times New Roman" panose="02020603050405020304" pitchFamily="18" charset="0"/>
              </a:rPr>
              <a:t>, aroha</a:t>
            </a:r>
            <a:r>
              <a:rPr lang="en-US" altLang="en-US" sz="2400" dirty="0">
                <a:cs typeface="Times New Roman" panose="02020603050405020304" pitchFamily="18" charset="0"/>
              </a:rPr>
              <a:t>.</a:t>
            </a:r>
            <a:endParaRPr lang="en-US" altLang="en-US" sz="2400" u="sng" dirty="0">
              <a:cs typeface="Times New Roman" panose="02020603050405020304" pitchFamily="18" charset="0"/>
            </a:endParaRPr>
          </a:p>
        </p:txBody>
      </p:sp>
      <p:pic>
        <p:nvPicPr>
          <p:cNvPr id="4" name="Picture 3">
            <a:extLst>
              <a:ext uri="{FF2B5EF4-FFF2-40B4-BE49-F238E27FC236}">
                <a16:creationId xmlns:a16="http://schemas.microsoft.com/office/drawing/2014/main" id="{825B7807-2C91-4B53-AB85-4842EDB911A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0"/>
            <a:ext cx="2638510" cy="5070764"/>
          </a:xfrm>
          <a:prstGeom prst="rect">
            <a:avLst/>
          </a:prstGeom>
        </p:spPr>
      </p:pic>
    </p:spTree>
    <p:extLst>
      <p:ext uri="{BB962C8B-B14F-4D97-AF65-F5344CB8AC3E}">
        <p14:creationId xmlns:p14="http://schemas.microsoft.com/office/powerpoint/2010/main" val="3683927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6D1E3E-DFE9-4E1B-9E8C-D3047CF72761}"/>
              </a:ext>
            </a:extLst>
          </p:cNvPr>
          <p:cNvSpPr/>
          <p:nvPr/>
        </p:nvSpPr>
        <p:spPr>
          <a:xfrm>
            <a:off x="1260764" y="959093"/>
            <a:ext cx="7883236" cy="4662815"/>
          </a:xfrm>
          <a:prstGeom prst="rect">
            <a:avLst/>
          </a:prstGeom>
        </p:spPr>
        <p:txBody>
          <a:bodyPr wrap="square">
            <a:spAutoFit/>
          </a:bodyPr>
          <a:lstStyle/>
          <a:p>
            <a:pPr>
              <a:spcBef>
                <a:spcPct val="50000"/>
              </a:spcBef>
              <a:defRPr/>
            </a:pPr>
            <a:r>
              <a:rPr lang="en-NZ" b="1" dirty="0">
                <a:effectLst>
                  <a:outerShdw blurRad="38100" dist="38100" dir="2700000" algn="tl">
                    <a:srgbClr val="000000"/>
                  </a:outerShdw>
                </a:effectLst>
              </a:rPr>
              <a:t>Hutia I </a:t>
            </a:r>
            <a:r>
              <a:rPr lang="en-NZ" b="1" dirty="0" err="1">
                <a:effectLst>
                  <a:outerShdw blurRad="38100" dist="38100" dir="2700000" algn="tl">
                    <a:srgbClr val="000000"/>
                  </a:outerShdw>
                </a:effectLst>
              </a:rPr>
              <a:t>te</a:t>
            </a:r>
            <a:r>
              <a:rPr lang="en-NZ" b="1" dirty="0">
                <a:effectLst>
                  <a:outerShdw blurRad="38100" dist="38100" dir="2700000" algn="tl">
                    <a:srgbClr val="000000"/>
                  </a:outerShdw>
                </a:effectLst>
              </a:rPr>
              <a:t> </a:t>
            </a:r>
            <a:r>
              <a:rPr lang="en-NZ" b="1" dirty="0" err="1">
                <a:effectLst>
                  <a:outerShdw blurRad="38100" dist="38100" dir="2700000" algn="tl">
                    <a:srgbClr val="000000"/>
                  </a:outerShdw>
                </a:effectLst>
              </a:rPr>
              <a:t>rito</a:t>
            </a:r>
            <a:r>
              <a:rPr lang="en-NZ" b="1" dirty="0">
                <a:effectLst>
                  <a:outerShdw blurRad="38100" dist="38100" dir="2700000" algn="tl">
                    <a:srgbClr val="000000"/>
                  </a:outerShdw>
                </a:effectLst>
              </a:rPr>
              <a:t> o </a:t>
            </a:r>
            <a:r>
              <a:rPr lang="en-NZ" b="1" dirty="0" err="1">
                <a:effectLst>
                  <a:outerShdw blurRad="38100" dist="38100" dir="2700000" algn="tl">
                    <a:srgbClr val="000000"/>
                  </a:outerShdw>
                </a:effectLst>
              </a:rPr>
              <a:t>te</a:t>
            </a:r>
            <a:r>
              <a:rPr lang="en-NZ" b="1" dirty="0">
                <a:effectLst>
                  <a:outerShdw blurRad="38100" dist="38100" dir="2700000" algn="tl">
                    <a:srgbClr val="000000"/>
                  </a:outerShdw>
                </a:effectLst>
              </a:rPr>
              <a:t> harakeke,   </a:t>
            </a:r>
          </a:p>
          <a:p>
            <a:pPr>
              <a:spcBef>
                <a:spcPct val="50000"/>
              </a:spcBef>
              <a:defRPr/>
            </a:pPr>
            <a:r>
              <a:rPr lang="en-NZ" b="1" dirty="0">
                <a:effectLst>
                  <a:outerShdw blurRad="38100" dist="38100" dir="2700000" algn="tl">
                    <a:srgbClr val="000000"/>
                  </a:outerShdw>
                </a:effectLst>
              </a:rPr>
              <a:t>Kei </a:t>
            </a:r>
            <a:r>
              <a:rPr lang="en-NZ" b="1" dirty="0" err="1">
                <a:effectLst>
                  <a:outerShdw blurRad="38100" dist="38100" dir="2700000" algn="tl">
                    <a:srgbClr val="000000"/>
                  </a:outerShdw>
                </a:effectLst>
              </a:rPr>
              <a:t>hea</a:t>
            </a:r>
            <a:r>
              <a:rPr lang="en-NZ" b="1" dirty="0">
                <a:effectLst>
                  <a:outerShdw blurRad="38100" dist="38100" dir="2700000" algn="tl">
                    <a:srgbClr val="000000"/>
                  </a:outerShdw>
                </a:effectLst>
              </a:rPr>
              <a:t> </a:t>
            </a:r>
            <a:r>
              <a:rPr lang="en-NZ" b="1" dirty="0" err="1">
                <a:effectLst>
                  <a:outerShdw blurRad="38100" dist="38100" dir="2700000" algn="tl">
                    <a:srgbClr val="000000"/>
                  </a:outerShdw>
                </a:effectLst>
              </a:rPr>
              <a:t>te</a:t>
            </a:r>
            <a:r>
              <a:rPr lang="en-NZ" b="1" dirty="0">
                <a:effectLst>
                  <a:outerShdw blurRad="38100" dist="38100" dir="2700000" algn="tl">
                    <a:srgbClr val="000000"/>
                  </a:outerShdw>
                </a:effectLst>
              </a:rPr>
              <a:t> </a:t>
            </a:r>
            <a:r>
              <a:rPr lang="en-NZ" b="1" dirty="0" err="1">
                <a:effectLst>
                  <a:outerShdw blurRad="38100" dist="38100" dir="2700000" algn="tl">
                    <a:srgbClr val="000000"/>
                  </a:outerShdw>
                </a:effectLst>
              </a:rPr>
              <a:t>tauranga</a:t>
            </a:r>
            <a:r>
              <a:rPr lang="en-NZ" b="1" dirty="0">
                <a:effectLst>
                  <a:outerShdw blurRad="38100" dist="38100" dir="2700000" algn="tl">
                    <a:srgbClr val="000000"/>
                  </a:outerShdw>
                </a:effectLst>
              </a:rPr>
              <a:t> o </a:t>
            </a:r>
            <a:r>
              <a:rPr lang="en-NZ" b="1" dirty="0" err="1">
                <a:effectLst>
                  <a:outerShdw blurRad="38100" dist="38100" dir="2700000" algn="tl">
                    <a:srgbClr val="000000"/>
                  </a:outerShdw>
                </a:effectLst>
              </a:rPr>
              <a:t>te</a:t>
            </a:r>
            <a:r>
              <a:rPr lang="en-NZ" b="1" dirty="0">
                <a:effectLst>
                  <a:outerShdw blurRad="38100" dist="38100" dir="2700000" algn="tl">
                    <a:srgbClr val="000000"/>
                  </a:outerShdw>
                </a:effectLst>
              </a:rPr>
              <a:t> </a:t>
            </a:r>
            <a:r>
              <a:rPr lang="en-NZ" b="1" dirty="0" err="1">
                <a:effectLst>
                  <a:outerShdw blurRad="38100" dist="38100" dir="2700000" algn="tl">
                    <a:srgbClr val="000000"/>
                  </a:outerShdw>
                </a:effectLst>
              </a:rPr>
              <a:t>komoko</a:t>
            </a:r>
            <a:r>
              <a:rPr lang="en-NZ" b="1" dirty="0">
                <a:effectLst>
                  <a:outerShdw blurRad="38100" dist="38100" dir="2700000" algn="tl">
                    <a:srgbClr val="000000"/>
                  </a:outerShdw>
                </a:effectLst>
              </a:rPr>
              <a:t> e ko</a:t>
            </a:r>
          </a:p>
          <a:p>
            <a:pPr>
              <a:spcBef>
                <a:spcPct val="50000"/>
              </a:spcBef>
              <a:defRPr/>
            </a:pPr>
            <a:r>
              <a:rPr lang="en-NZ" b="1" dirty="0">
                <a:effectLst>
                  <a:outerShdw blurRad="38100" dist="38100" dir="2700000" algn="tl">
                    <a:srgbClr val="000000"/>
                  </a:outerShdw>
                </a:effectLst>
              </a:rPr>
              <a:t>Pluck or damage the centre of the flax</a:t>
            </a:r>
          </a:p>
          <a:p>
            <a:pPr>
              <a:spcBef>
                <a:spcPct val="50000"/>
              </a:spcBef>
              <a:defRPr/>
            </a:pPr>
            <a:r>
              <a:rPr lang="en-NZ" b="1" dirty="0">
                <a:effectLst>
                  <a:outerShdw blurRad="38100" dist="38100" dir="2700000" algn="tl">
                    <a:srgbClr val="000000"/>
                  </a:outerShdw>
                </a:effectLst>
              </a:rPr>
              <a:t>Where can the bellbird settle to sing</a:t>
            </a:r>
          </a:p>
          <a:p>
            <a:pPr>
              <a:spcBef>
                <a:spcPct val="50000"/>
              </a:spcBef>
              <a:defRPr/>
            </a:pPr>
            <a:endParaRPr lang="en-NZ" b="1" dirty="0">
              <a:effectLst>
                <a:outerShdw blurRad="38100" dist="38100" dir="2700000" algn="tl">
                  <a:srgbClr val="000000"/>
                </a:outerShdw>
              </a:effectLst>
            </a:endParaRPr>
          </a:p>
          <a:p>
            <a:pPr>
              <a:spcBef>
                <a:spcPct val="50000"/>
              </a:spcBef>
              <a:defRPr/>
            </a:pPr>
            <a:r>
              <a:rPr lang="en-NZ" b="1" dirty="0">
                <a:effectLst>
                  <a:outerShdw blurRad="38100" dist="38100" dir="2700000" algn="tl">
                    <a:srgbClr val="000000"/>
                  </a:outerShdw>
                </a:effectLst>
              </a:rPr>
              <a:t>The proverb is: </a:t>
            </a:r>
          </a:p>
          <a:p>
            <a:pPr>
              <a:spcBef>
                <a:spcPct val="50000"/>
              </a:spcBef>
              <a:defRPr/>
            </a:pPr>
            <a:r>
              <a:rPr lang="en-NZ" b="1" dirty="0">
                <a:effectLst>
                  <a:outerShdw blurRad="38100" dist="38100" dir="2700000" algn="tl">
                    <a:srgbClr val="000000"/>
                  </a:outerShdw>
                </a:effectLst>
              </a:rPr>
              <a:t>Likening the flax bush to the whanau and community structure.</a:t>
            </a:r>
          </a:p>
          <a:p>
            <a:pPr>
              <a:spcBef>
                <a:spcPct val="50000"/>
              </a:spcBef>
              <a:defRPr/>
            </a:pPr>
            <a:r>
              <a:rPr lang="en-NZ" b="1" dirty="0">
                <a:effectLst>
                  <a:outerShdw blurRad="38100" dist="38100" dir="2700000" algn="tl">
                    <a:srgbClr val="000000"/>
                  </a:outerShdw>
                </a:effectLst>
              </a:rPr>
              <a:t>The centre (</a:t>
            </a:r>
            <a:r>
              <a:rPr lang="en-NZ" b="1" dirty="0" err="1">
                <a:effectLst>
                  <a:outerShdw blurRad="38100" dist="38100" dir="2700000" algn="tl">
                    <a:srgbClr val="000000"/>
                  </a:outerShdw>
                </a:effectLst>
              </a:rPr>
              <a:t>rito</a:t>
            </a:r>
            <a:r>
              <a:rPr lang="en-NZ" b="1" dirty="0">
                <a:effectLst>
                  <a:outerShdw blurRad="38100" dist="38100" dir="2700000" algn="tl">
                    <a:srgbClr val="000000"/>
                  </a:outerShdw>
                </a:effectLst>
              </a:rPr>
              <a:t>) is the </a:t>
            </a:r>
            <a:r>
              <a:rPr lang="en-NZ" b="1" dirty="0" err="1">
                <a:effectLst>
                  <a:outerShdw blurRad="38100" dist="38100" dir="2700000" algn="tl">
                    <a:srgbClr val="000000"/>
                  </a:outerShdw>
                </a:effectLst>
              </a:rPr>
              <a:t>child,our</a:t>
            </a:r>
            <a:r>
              <a:rPr lang="en-NZ" b="1" dirty="0">
                <a:effectLst>
                  <a:outerShdw blurRad="38100" dist="38100" dir="2700000" algn="tl">
                    <a:srgbClr val="000000"/>
                  </a:outerShdw>
                </a:effectLst>
              </a:rPr>
              <a:t> hope for the </a:t>
            </a:r>
            <a:r>
              <a:rPr lang="en-NZ" b="1" dirty="0" err="1">
                <a:effectLst>
                  <a:outerShdw blurRad="38100" dist="38100" dir="2700000" algn="tl">
                    <a:srgbClr val="000000"/>
                  </a:outerShdw>
                </a:effectLst>
              </a:rPr>
              <a:t>future.The</a:t>
            </a:r>
            <a:r>
              <a:rPr lang="en-NZ" b="1" dirty="0">
                <a:effectLst>
                  <a:outerShdw blurRad="38100" dist="38100" dir="2700000" algn="tl">
                    <a:srgbClr val="000000"/>
                  </a:outerShdw>
                </a:effectLst>
              </a:rPr>
              <a:t> proverb warns that if you damage or pluck the </a:t>
            </a:r>
            <a:r>
              <a:rPr lang="en-NZ" b="1" dirty="0" err="1">
                <a:effectLst>
                  <a:outerShdw blurRad="38100" dist="38100" dir="2700000" algn="tl">
                    <a:srgbClr val="000000"/>
                  </a:outerShdw>
                </a:effectLst>
              </a:rPr>
              <a:t>rito</a:t>
            </a:r>
            <a:r>
              <a:rPr lang="en-NZ" b="1" dirty="0">
                <a:effectLst>
                  <a:outerShdw blurRad="38100" dist="38100" dir="2700000" algn="tl">
                    <a:srgbClr val="000000"/>
                  </a:outerShdw>
                </a:effectLst>
              </a:rPr>
              <a:t> (child) where can the bellbird settle and sing?</a:t>
            </a:r>
          </a:p>
          <a:p>
            <a:pPr>
              <a:spcBef>
                <a:spcPct val="50000"/>
              </a:spcBef>
              <a:defRPr/>
            </a:pPr>
            <a:r>
              <a:rPr lang="en-NZ" b="1" dirty="0">
                <a:effectLst>
                  <a:outerShdw blurRad="38100" dist="38100" dir="2700000" algn="tl">
                    <a:srgbClr val="000000"/>
                  </a:outerShdw>
                </a:effectLst>
              </a:rPr>
              <a:t>The leaves next to those are the Grandparents</a:t>
            </a:r>
          </a:p>
          <a:p>
            <a:pPr>
              <a:spcBef>
                <a:spcPct val="50000"/>
              </a:spcBef>
              <a:defRPr/>
            </a:pPr>
            <a:r>
              <a:rPr lang="en-NZ" b="1" dirty="0">
                <a:effectLst>
                  <a:outerShdw blurRad="38100" dist="38100" dir="2700000" algn="tl">
                    <a:srgbClr val="000000"/>
                  </a:outerShdw>
                </a:effectLst>
              </a:rPr>
              <a:t>The outer leaves are the extended whanau and community.</a:t>
            </a:r>
            <a:endParaRPr lang="en-AU" b="1" dirty="0">
              <a:effectLst>
                <a:outerShdw blurRad="38100" dist="38100" dir="2700000" algn="tl">
                  <a:srgbClr val="000000"/>
                </a:outerShdw>
              </a:effectLst>
            </a:endParaRPr>
          </a:p>
        </p:txBody>
      </p:sp>
      <p:pic>
        <p:nvPicPr>
          <p:cNvPr id="4" name="Picture 3" descr="A group of bushes and trees&#10;&#10;Description automatically generated">
            <a:extLst>
              <a:ext uri="{FF2B5EF4-FFF2-40B4-BE49-F238E27FC236}">
                <a16:creationId xmlns:a16="http://schemas.microsoft.com/office/drawing/2014/main" id="{F97C865C-D8DD-4D3E-8C69-19DCE6C31BD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315200" y="803563"/>
            <a:ext cx="3108036" cy="2331027"/>
          </a:xfrm>
          <a:prstGeom prst="rect">
            <a:avLst/>
          </a:prstGeom>
        </p:spPr>
      </p:pic>
    </p:spTree>
    <p:extLst>
      <p:ext uri="{BB962C8B-B14F-4D97-AF65-F5344CB8AC3E}">
        <p14:creationId xmlns:p14="http://schemas.microsoft.com/office/powerpoint/2010/main" val="1156306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6BE25-DAD0-41B6-9C38-DD25907D4F19}"/>
              </a:ext>
            </a:extLst>
          </p:cNvPr>
          <p:cNvSpPr>
            <a:spLocks noGrp="1"/>
          </p:cNvSpPr>
          <p:nvPr>
            <p:ph type="title"/>
          </p:nvPr>
        </p:nvSpPr>
        <p:spPr/>
        <p:txBody>
          <a:bodyPr/>
          <a:lstStyle/>
          <a:p>
            <a:pPr algn="ctr"/>
            <a:r>
              <a:rPr lang="en-NZ" dirty="0"/>
              <a:t>Holding our life in a group </a:t>
            </a:r>
          </a:p>
        </p:txBody>
      </p:sp>
      <p:pic>
        <p:nvPicPr>
          <p:cNvPr id="4" name="Content Placeholder 3" descr="http://health.tki.org.nz/var/tki-health/storage/images/teaching-in-hpe/policy-guidelines/sexuality-education-a-guide-for-principals-boards-of-trustees-and-teachers/the-place-of-sexuality-education-in-schools/concept-of-hauroa/25081-1-eng-NZ/concept-of-hauroa.png">
            <a:hlinkClick r:id="rId2"/>
            <a:extLst>
              <a:ext uri="{FF2B5EF4-FFF2-40B4-BE49-F238E27FC236}">
                <a16:creationId xmlns:a16="http://schemas.microsoft.com/office/drawing/2014/main" id="{A25344AF-FFB8-4C43-BB29-6386D479D55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2322014" y="2160588"/>
            <a:ext cx="5308009" cy="388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3508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E5FA64D-4899-4A52-9FD3-ED3F11084A7B}"/>
              </a:ext>
            </a:extLst>
          </p:cNvPr>
          <p:cNvSpPr/>
          <p:nvPr/>
        </p:nvSpPr>
        <p:spPr>
          <a:xfrm>
            <a:off x="1167618" y="1443841"/>
            <a:ext cx="7976382" cy="4093428"/>
          </a:xfrm>
          <a:prstGeom prst="rect">
            <a:avLst/>
          </a:prstGeom>
        </p:spPr>
        <p:txBody>
          <a:bodyPr wrap="square">
            <a:spAutoFit/>
          </a:bodyPr>
          <a:lstStyle/>
          <a:p>
            <a:r>
              <a:rPr lang="en-NZ" sz="2000" b="1" i="0" cap="all" dirty="0">
                <a:solidFill>
                  <a:srgbClr val="565451"/>
                </a:solidFill>
                <a:effectLst/>
                <a:latin typeface="ArvoRegular"/>
              </a:rPr>
              <a:t>WAIRUA / SPIRITUALITY</a:t>
            </a:r>
          </a:p>
          <a:p>
            <a:endParaRPr lang="en-NZ" sz="2000" b="1" i="0" cap="all" dirty="0">
              <a:solidFill>
                <a:srgbClr val="565451"/>
              </a:solidFill>
              <a:effectLst/>
              <a:latin typeface="ArvoRegular"/>
            </a:endParaRPr>
          </a:p>
          <a:p>
            <a:r>
              <a:rPr lang="en-NZ" sz="2000" b="0" i="0" dirty="0">
                <a:solidFill>
                  <a:srgbClr val="565451"/>
                </a:solidFill>
                <a:effectLst/>
                <a:latin typeface="Helvetica" panose="020B0604020202020204" pitchFamily="34" charset="0"/>
              </a:rPr>
              <a:t>is acknowledged to be the most essential requirement for health. It is believed that without a spiritual awareness an individual can be considered to be lacking in wellbeing and more prone to ill health. Wairua may also explore relationships with the environment, between people, or with heritage. The breakdown of this relationship could be seen in terms of ill health or lack of personal identity. When confronted with a problem Maori do not seek to analyse its separate components or parts but ask in what larger context it resides, incorporating ancestors or future generations to discussions. This may mean the discussion goes off on a tangent but the flow will return to the question.</a:t>
            </a:r>
          </a:p>
        </p:txBody>
      </p:sp>
    </p:spTree>
    <p:extLst>
      <p:ext uri="{BB962C8B-B14F-4D97-AF65-F5344CB8AC3E}">
        <p14:creationId xmlns:p14="http://schemas.microsoft.com/office/powerpoint/2010/main" val="3374784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FE46AD-B182-4AC2-B34E-0705D92E864F}"/>
              </a:ext>
            </a:extLst>
          </p:cNvPr>
          <p:cNvSpPr/>
          <p:nvPr/>
        </p:nvSpPr>
        <p:spPr>
          <a:xfrm>
            <a:off x="858129" y="751344"/>
            <a:ext cx="8285871" cy="5324535"/>
          </a:xfrm>
          <a:prstGeom prst="rect">
            <a:avLst/>
          </a:prstGeom>
        </p:spPr>
        <p:txBody>
          <a:bodyPr wrap="square">
            <a:spAutoFit/>
          </a:bodyPr>
          <a:lstStyle/>
          <a:p>
            <a:r>
              <a:rPr lang="en-NZ" sz="2000" b="1" i="0" cap="all" dirty="0">
                <a:solidFill>
                  <a:srgbClr val="565451"/>
                </a:solidFill>
                <a:effectLst/>
                <a:latin typeface="ArvoRegular"/>
              </a:rPr>
              <a:t>HINENGARO / MENTAL</a:t>
            </a:r>
          </a:p>
          <a:p>
            <a:endParaRPr lang="en-NZ" sz="2000" b="1" i="0" cap="all" dirty="0">
              <a:solidFill>
                <a:srgbClr val="565451"/>
              </a:solidFill>
              <a:effectLst/>
              <a:latin typeface="ArvoRegular"/>
            </a:endParaRPr>
          </a:p>
          <a:p>
            <a:r>
              <a:rPr lang="en-NZ" sz="2000" b="0" i="0" dirty="0">
                <a:solidFill>
                  <a:srgbClr val="565451"/>
                </a:solidFill>
                <a:effectLst/>
                <a:latin typeface="Helvetica" panose="020B0604020202020204" pitchFamily="34" charset="0"/>
              </a:rPr>
              <a:t>Thoughts, feelings and behaviour are vital to health in </a:t>
            </a:r>
            <a:r>
              <a:rPr lang="en-NZ" sz="2000" b="0" i="0" dirty="0" err="1">
                <a:solidFill>
                  <a:srgbClr val="565451"/>
                </a:solidFill>
                <a:effectLst/>
                <a:latin typeface="Helvetica" panose="020B0604020202020204" pitchFamily="34" charset="0"/>
              </a:rPr>
              <a:t>Te</a:t>
            </a:r>
            <a:r>
              <a:rPr lang="en-NZ" sz="2000" b="0" i="0" dirty="0">
                <a:solidFill>
                  <a:srgbClr val="565451"/>
                </a:solidFill>
                <a:effectLst/>
                <a:latin typeface="Helvetica" panose="020B0604020202020204" pitchFamily="34" charset="0"/>
              </a:rPr>
              <a:t> </a:t>
            </a:r>
            <a:r>
              <a:rPr lang="en-NZ" sz="2000" b="0" i="0" dirty="0" err="1">
                <a:solidFill>
                  <a:srgbClr val="565451"/>
                </a:solidFill>
                <a:effectLst/>
                <a:latin typeface="Helvetica" panose="020B0604020202020204" pitchFamily="34" charset="0"/>
              </a:rPr>
              <a:t>Ao</a:t>
            </a:r>
            <a:r>
              <a:rPr lang="en-NZ" sz="2000" b="0" i="0" dirty="0">
                <a:solidFill>
                  <a:srgbClr val="565451"/>
                </a:solidFill>
                <a:effectLst/>
                <a:latin typeface="Helvetica" panose="020B0604020202020204" pitchFamily="34" charset="0"/>
              </a:rPr>
              <a:t> Maori (the Maori world). Maori may be more impressed with unspoken signals, eye movement, bland expressions, and in some cases regard words as superfluous, even demeaning. Maori thinking can be described as being holistic. Understanding occurs less by dividing things into smaller and smaller parts. Healthy thinking for a Maori person is about relationships. The individual whose first thought is about putting themselves, their personal ambitions and their needs first, without recognising the impact that it may have on others is considered unhealthy. Communication through emotions is important and more meaningful than the exchange of words and is valued just as much, for example, if Maori show what they feel, instead of talking about their feelings, this is regarded as healthy.</a:t>
            </a:r>
          </a:p>
          <a:p>
            <a:br>
              <a:rPr lang="en-NZ" sz="2000" b="0" i="0" cap="all" dirty="0">
                <a:solidFill>
                  <a:srgbClr val="565451"/>
                </a:solidFill>
                <a:effectLst/>
                <a:latin typeface="ArvoRegular"/>
              </a:rPr>
            </a:br>
            <a:endParaRPr lang="en-NZ" sz="2000" dirty="0"/>
          </a:p>
        </p:txBody>
      </p:sp>
    </p:spTree>
    <p:extLst>
      <p:ext uri="{BB962C8B-B14F-4D97-AF65-F5344CB8AC3E}">
        <p14:creationId xmlns:p14="http://schemas.microsoft.com/office/powerpoint/2010/main" val="2621669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F7A2FA3-781A-4FC4-9ADB-8FCE7124E1C8}"/>
              </a:ext>
            </a:extLst>
          </p:cNvPr>
          <p:cNvSpPr/>
          <p:nvPr/>
        </p:nvSpPr>
        <p:spPr>
          <a:xfrm>
            <a:off x="1108364" y="-218152"/>
            <a:ext cx="8035636" cy="6740307"/>
          </a:xfrm>
          <a:prstGeom prst="rect">
            <a:avLst/>
          </a:prstGeom>
        </p:spPr>
        <p:txBody>
          <a:bodyPr wrap="square">
            <a:spAutoFit/>
          </a:bodyPr>
          <a:lstStyle/>
          <a:p>
            <a:endParaRPr lang="en-NZ" b="0" i="0" cap="all" dirty="0">
              <a:solidFill>
                <a:srgbClr val="565451"/>
              </a:solidFill>
              <a:effectLst/>
              <a:latin typeface="ArvoRegular"/>
            </a:endParaRPr>
          </a:p>
          <a:p>
            <a:endParaRPr lang="en-NZ" cap="all" dirty="0">
              <a:solidFill>
                <a:srgbClr val="565451"/>
              </a:solidFill>
              <a:latin typeface="ArvoRegular"/>
            </a:endParaRPr>
          </a:p>
          <a:p>
            <a:endParaRPr lang="en-NZ" b="0" i="0" cap="all" dirty="0">
              <a:solidFill>
                <a:srgbClr val="565451"/>
              </a:solidFill>
              <a:effectLst/>
              <a:latin typeface="ArvoRegular"/>
            </a:endParaRPr>
          </a:p>
          <a:p>
            <a:r>
              <a:rPr lang="en-NZ" sz="2000" b="1" i="0" cap="all" dirty="0">
                <a:solidFill>
                  <a:srgbClr val="565451"/>
                </a:solidFill>
                <a:effectLst/>
                <a:latin typeface="ArvoRegular"/>
              </a:rPr>
              <a:t>TINANA / PHYSICAL</a:t>
            </a:r>
          </a:p>
          <a:p>
            <a:r>
              <a:rPr lang="en-NZ" b="1" i="0" dirty="0">
                <a:solidFill>
                  <a:srgbClr val="565451"/>
                </a:solidFill>
                <a:effectLst/>
                <a:latin typeface="Helvetica" panose="020B0604020202020204" pitchFamily="34" charset="0"/>
              </a:rPr>
              <a:t>Is the most familiar component to all of us. For Maori the body and things associated with it are </a:t>
            </a:r>
            <a:r>
              <a:rPr lang="en-NZ" b="1" i="0" dirty="0" err="1">
                <a:solidFill>
                  <a:srgbClr val="565451"/>
                </a:solidFill>
                <a:effectLst/>
                <a:latin typeface="Helvetica" panose="020B0604020202020204" pitchFamily="34" charset="0"/>
              </a:rPr>
              <a:t>Tapu</a:t>
            </a:r>
            <a:r>
              <a:rPr lang="en-NZ" b="1" i="0" dirty="0">
                <a:solidFill>
                  <a:srgbClr val="565451"/>
                </a:solidFill>
                <a:effectLst/>
                <a:latin typeface="Helvetica" panose="020B0604020202020204" pitchFamily="34" charset="0"/>
              </a:rPr>
              <a:t> (sacred/special). There is a clear separation between sacred and common. For instance the head is regarded as </a:t>
            </a:r>
            <a:r>
              <a:rPr lang="en-NZ" b="1" i="0" dirty="0" err="1">
                <a:solidFill>
                  <a:srgbClr val="565451"/>
                </a:solidFill>
                <a:effectLst/>
                <a:latin typeface="Helvetica" panose="020B0604020202020204" pitchFamily="34" charset="0"/>
              </a:rPr>
              <a:t>tapu</a:t>
            </a:r>
            <a:r>
              <a:rPr lang="en-NZ" b="1" i="0" dirty="0">
                <a:solidFill>
                  <a:srgbClr val="565451"/>
                </a:solidFill>
                <a:effectLst/>
                <a:latin typeface="Helvetica" panose="020B0604020202020204" pitchFamily="34" charset="0"/>
              </a:rPr>
              <a:t> and Maori do not pat each other on the head, nor should food be anywhere near a persons head. When this happens it can be perceived as unhealthy. Hairbrushes should not be placed on tables nor should hats. </a:t>
            </a:r>
            <a:br>
              <a:rPr lang="en-NZ" b="1" i="0" dirty="0">
                <a:solidFill>
                  <a:srgbClr val="565451"/>
                </a:solidFill>
                <a:effectLst/>
                <a:latin typeface="Helvetica" panose="020B0604020202020204" pitchFamily="34" charset="0"/>
              </a:rPr>
            </a:br>
            <a:br>
              <a:rPr lang="en-NZ" b="1" i="0" dirty="0">
                <a:solidFill>
                  <a:srgbClr val="565451"/>
                </a:solidFill>
                <a:effectLst/>
                <a:latin typeface="Helvetica" panose="020B0604020202020204" pitchFamily="34" charset="0"/>
              </a:rPr>
            </a:br>
            <a:r>
              <a:rPr lang="en-NZ" b="1" i="0" dirty="0">
                <a:solidFill>
                  <a:srgbClr val="565451"/>
                </a:solidFill>
                <a:effectLst/>
                <a:latin typeface="Helvetica" panose="020B0604020202020204" pitchFamily="34" charset="0"/>
              </a:rPr>
              <a:t>Food is kept away from the body and so are utensils. A common thing that is observed in Maori households is that tea-towels are not placed in a washing machine but always washed by hand. Kitchen sinks/tubs should not be used to wash personal items either. When a laundry is in close proximity to the kitchen this can pose problems as well.</a:t>
            </a:r>
            <a:br>
              <a:rPr lang="en-NZ" b="1" i="0" dirty="0">
                <a:solidFill>
                  <a:srgbClr val="565451"/>
                </a:solidFill>
                <a:effectLst/>
                <a:latin typeface="Helvetica" panose="020B0604020202020204" pitchFamily="34" charset="0"/>
              </a:rPr>
            </a:br>
            <a:br>
              <a:rPr lang="en-NZ" b="1" i="0" dirty="0">
                <a:solidFill>
                  <a:srgbClr val="565451"/>
                </a:solidFill>
                <a:effectLst/>
                <a:latin typeface="Helvetica" panose="020B0604020202020204" pitchFamily="34" charset="0"/>
              </a:rPr>
            </a:br>
            <a:r>
              <a:rPr lang="en-NZ" b="1" i="0" dirty="0">
                <a:solidFill>
                  <a:srgbClr val="565451"/>
                </a:solidFill>
                <a:effectLst/>
                <a:latin typeface="Helvetica" panose="020B0604020202020204" pitchFamily="34" charset="0"/>
              </a:rPr>
              <a:t>There is also the question of personal space to take into account. Maori consider stepping over someone as rude and demeaning to that person's mana (personal authority/power). However there are different ways in which respect is shown to another person. For example Maori tend to have minimal eye contact and respect each other's space in formal situations. Body language is also an important feature to note.</a:t>
            </a:r>
          </a:p>
        </p:txBody>
      </p:sp>
    </p:spTree>
    <p:extLst>
      <p:ext uri="{BB962C8B-B14F-4D97-AF65-F5344CB8AC3E}">
        <p14:creationId xmlns:p14="http://schemas.microsoft.com/office/powerpoint/2010/main" val="3760613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D46F4A-BC22-47AC-821A-CE127F4841C4}"/>
              </a:ext>
            </a:extLst>
          </p:cNvPr>
          <p:cNvSpPr/>
          <p:nvPr/>
        </p:nvSpPr>
        <p:spPr>
          <a:xfrm>
            <a:off x="1246909" y="474345"/>
            <a:ext cx="7897091" cy="5940088"/>
          </a:xfrm>
          <a:prstGeom prst="rect">
            <a:avLst/>
          </a:prstGeom>
        </p:spPr>
        <p:txBody>
          <a:bodyPr wrap="square">
            <a:spAutoFit/>
          </a:bodyPr>
          <a:lstStyle/>
          <a:p>
            <a:r>
              <a:rPr lang="en-NZ" sz="2000" b="1" i="0" cap="all" dirty="0">
                <a:solidFill>
                  <a:srgbClr val="565451"/>
                </a:solidFill>
                <a:effectLst/>
                <a:latin typeface="ArvoRegular"/>
              </a:rPr>
              <a:t>WHANAU / FAMILY</a:t>
            </a:r>
          </a:p>
          <a:p>
            <a:r>
              <a:rPr lang="en-NZ" sz="2000" b="0" i="0" dirty="0">
                <a:solidFill>
                  <a:srgbClr val="565451"/>
                </a:solidFill>
                <a:effectLst/>
                <a:latin typeface="Helvetica" panose="020B0604020202020204" pitchFamily="34" charset="0"/>
              </a:rPr>
              <a:t>Is the prime support system providing care, not only physically but also culturally and emotionally. For Maori, whanau is about extended relationships rather than the western nuclear family concept. Maintaining family relationships is an important part of life and caring for young and old alike is paramount. Everyone has a place and a role to fulfil within their own whanau. Families contribute to a person's wellbeing and most importantly a person's identity. A Maori viewpoint of identity of identity derives much from family characteristics. It is important to understand that a person carrying an ancestral name will often be seen as having the qualities of their namesake. </a:t>
            </a:r>
            <a:br>
              <a:rPr lang="en-NZ" sz="2000" b="0" i="0" dirty="0">
                <a:solidFill>
                  <a:srgbClr val="565451"/>
                </a:solidFill>
                <a:effectLst/>
                <a:latin typeface="Helvetica" panose="020B0604020202020204" pitchFamily="34" charset="0"/>
              </a:rPr>
            </a:br>
            <a:br>
              <a:rPr lang="en-NZ" sz="2000" b="0" i="0" dirty="0">
                <a:solidFill>
                  <a:srgbClr val="565451"/>
                </a:solidFill>
                <a:effectLst/>
                <a:latin typeface="Helvetica" panose="020B0604020202020204" pitchFamily="34" charset="0"/>
              </a:rPr>
            </a:br>
            <a:r>
              <a:rPr lang="en-NZ" sz="2000" b="0" i="0" dirty="0">
                <a:solidFill>
                  <a:srgbClr val="565451"/>
                </a:solidFill>
                <a:effectLst/>
                <a:latin typeface="Helvetica" panose="020B0604020202020204" pitchFamily="34" charset="0"/>
              </a:rPr>
              <a:t>It is important to be aware for Maori, a persons identity is gleaned by asking "Where are you from" rather than "What is your name?" Maori identity is based upon an ancestral Waka (canoe) a physical landmark, which is usually a </a:t>
            </a:r>
            <a:r>
              <a:rPr lang="en-NZ" sz="2000" b="0" i="0" dirty="0" err="1">
                <a:solidFill>
                  <a:srgbClr val="565451"/>
                </a:solidFill>
                <a:effectLst/>
                <a:latin typeface="Helvetica" panose="020B0604020202020204" pitchFamily="34" charset="0"/>
              </a:rPr>
              <a:t>Maunga</a:t>
            </a:r>
            <a:r>
              <a:rPr lang="en-NZ" sz="2000" b="0" i="0" dirty="0">
                <a:solidFill>
                  <a:srgbClr val="565451"/>
                </a:solidFill>
                <a:effectLst/>
                <a:latin typeface="Helvetica" panose="020B0604020202020204" pitchFamily="34" charset="0"/>
              </a:rPr>
              <a:t> (mountain), a body of water Awa (river), Moana (sea) and a significant Tupuna (ancestor). Once this is known people can share a common bond.</a:t>
            </a:r>
          </a:p>
        </p:txBody>
      </p:sp>
    </p:spTree>
    <p:extLst>
      <p:ext uri="{BB962C8B-B14F-4D97-AF65-F5344CB8AC3E}">
        <p14:creationId xmlns:p14="http://schemas.microsoft.com/office/powerpoint/2010/main" val="1157644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454BA2-BE7B-463E-91B5-1A11DE18BBC8}"/>
              </a:ext>
            </a:extLst>
          </p:cNvPr>
          <p:cNvSpPr/>
          <p:nvPr/>
        </p:nvSpPr>
        <p:spPr>
          <a:xfrm>
            <a:off x="1427018" y="1720840"/>
            <a:ext cx="7716982" cy="4524315"/>
          </a:xfrm>
          <a:prstGeom prst="rect">
            <a:avLst/>
          </a:prstGeom>
        </p:spPr>
        <p:txBody>
          <a:bodyPr wrap="square">
            <a:spAutoFit/>
          </a:bodyPr>
          <a:lstStyle/>
          <a:p>
            <a:pPr algn="ctr">
              <a:buClr>
                <a:schemeClr val="tx1"/>
              </a:buClr>
              <a:defRPr/>
            </a:pPr>
            <a:r>
              <a:rPr lang="en-US" sz="2400" b="1" dirty="0">
                <a:solidFill>
                  <a:srgbClr val="FF3300"/>
                </a:solidFill>
                <a:latin typeface="Tahoma" pitchFamily="34" charset="0"/>
                <a:cs typeface="Times New Roman" charset="0"/>
              </a:rPr>
              <a:t>Our </a:t>
            </a:r>
            <a:r>
              <a:rPr lang="en-US" sz="2400" b="1" dirty="0" err="1">
                <a:solidFill>
                  <a:srgbClr val="FF3300"/>
                </a:solidFill>
                <a:latin typeface="Tahoma" pitchFamily="34" charset="0"/>
                <a:cs typeface="Times New Roman" charset="0"/>
              </a:rPr>
              <a:t>Whakatauki</a:t>
            </a:r>
            <a:r>
              <a:rPr lang="en-US" sz="2400" b="1" dirty="0">
                <a:solidFill>
                  <a:srgbClr val="FF3300"/>
                </a:solidFill>
                <a:latin typeface="Tahoma" pitchFamily="34" charset="0"/>
                <a:cs typeface="Times New Roman" charset="0"/>
              </a:rPr>
              <a:t>:</a:t>
            </a:r>
          </a:p>
          <a:p>
            <a:pPr algn="ctr">
              <a:buClr>
                <a:schemeClr val="tx1"/>
              </a:buClr>
              <a:defRPr/>
            </a:pPr>
            <a:r>
              <a:rPr lang="en-US" sz="2400" b="1" dirty="0">
                <a:latin typeface="Tahoma" pitchFamily="34" charset="0"/>
                <a:cs typeface="Times New Roman" charset="0"/>
              </a:rPr>
              <a:t> </a:t>
            </a:r>
            <a:r>
              <a:rPr lang="en-US" sz="2400" b="1" dirty="0">
                <a:solidFill>
                  <a:schemeClr val="accent2"/>
                </a:solidFill>
                <a:latin typeface="Tahoma" pitchFamily="34" charset="0"/>
                <a:cs typeface="Times New Roman" charset="0"/>
              </a:rPr>
              <a:t>He aha </a:t>
            </a:r>
            <a:r>
              <a:rPr lang="en-US" sz="2400" b="1" dirty="0" err="1">
                <a:solidFill>
                  <a:schemeClr val="accent2"/>
                </a:solidFill>
                <a:latin typeface="Tahoma" pitchFamily="34" charset="0"/>
                <a:cs typeface="Times New Roman" charset="0"/>
              </a:rPr>
              <a:t>te</a:t>
            </a:r>
            <a:r>
              <a:rPr lang="en-US" sz="2400" b="1" dirty="0">
                <a:solidFill>
                  <a:schemeClr val="accent2"/>
                </a:solidFill>
                <a:latin typeface="Tahoma" pitchFamily="34" charset="0"/>
                <a:cs typeface="Times New Roman" charset="0"/>
              </a:rPr>
              <a:t> </a:t>
            </a:r>
            <a:r>
              <a:rPr lang="en-US" sz="2400" b="1" dirty="0" err="1">
                <a:solidFill>
                  <a:schemeClr val="accent2"/>
                </a:solidFill>
                <a:latin typeface="Tahoma" pitchFamily="34" charset="0"/>
                <a:cs typeface="Times New Roman" charset="0"/>
              </a:rPr>
              <a:t>mea</a:t>
            </a:r>
            <a:r>
              <a:rPr lang="en-US" sz="2400" b="1" dirty="0">
                <a:solidFill>
                  <a:schemeClr val="accent2"/>
                </a:solidFill>
                <a:latin typeface="Tahoma" pitchFamily="34" charset="0"/>
                <a:cs typeface="Times New Roman" charset="0"/>
              </a:rPr>
              <a:t> </a:t>
            </a:r>
            <a:r>
              <a:rPr lang="en-US" sz="2400" b="1" dirty="0" err="1">
                <a:solidFill>
                  <a:schemeClr val="accent2"/>
                </a:solidFill>
                <a:latin typeface="Tahoma" pitchFamily="34" charset="0"/>
                <a:cs typeface="Times New Roman" charset="0"/>
              </a:rPr>
              <a:t>nui</a:t>
            </a:r>
            <a:r>
              <a:rPr lang="en-US" sz="2400" b="1" dirty="0">
                <a:solidFill>
                  <a:schemeClr val="accent2"/>
                </a:solidFill>
                <a:latin typeface="Tahoma" pitchFamily="34" charset="0"/>
                <a:cs typeface="Times New Roman" charset="0"/>
              </a:rPr>
              <a:t> – he </a:t>
            </a:r>
            <a:r>
              <a:rPr lang="en-US" sz="2400" b="1" dirty="0" err="1">
                <a:solidFill>
                  <a:schemeClr val="accent2"/>
                </a:solidFill>
                <a:latin typeface="Tahoma" pitchFamily="34" charset="0"/>
                <a:cs typeface="Times New Roman" charset="0"/>
              </a:rPr>
              <a:t>tangata</a:t>
            </a:r>
            <a:r>
              <a:rPr lang="en-US" sz="2400" b="1" dirty="0">
                <a:solidFill>
                  <a:schemeClr val="accent2"/>
                </a:solidFill>
                <a:latin typeface="Tahoma" pitchFamily="34" charset="0"/>
                <a:cs typeface="Times New Roman" charset="0"/>
              </a:rPr>
              <a:t>, he </a:t>
            </a:r>
            <a:r>
              <a:rPr lang="en-US" sz="2400" b="1" dirty="0" err="1">
                <a:solidFill>
                  <a:schemeClr val="accent2"/>
                </a:solidFill>
                <a:latin typeface="Tahoma" pitchFamily="34" charset="0"/>
                <a:cs typeface="Times New Roman" charset="0"/>
              </a:rPr>
              <a:t>tangata</a:t>
            </a:r>
            <a:r>
              <a:rPr lang="en-US" sz="2400" b="1" dirty="0">
                <a:solidFill>
                  <a:schemeClr val="accent2"/>
                </a:solidFill>
                <a:latin typeface="Tahoma" pitchFamily="34" charset="0"/>
                <a:cs typeface="Times New Roman" charset="0"/>
              </a:rPr>
              <a:t>, he </a:t>
            </a:r>
            <a:r>
              <a:rPr lang="en-US" sz="2400" b="1" dirty="0" err="1">
                <a:solidFill>
                  <a:schemeClr val="accent2"/>
                </a:solidFill>
                <a:latin typeface="Tahoma" pitchFamily="34" charset="0"/>
                <a:cs typeface="Times New Roman" charset="0"/>
              </a:rPr>
              <a:t>tangata</a:t>
            </a:r>
            <a:endParaRPr lang="en-US" sz="2400" b="1" dirty="0">
              <a:solidFill>
                <a:schemeClr val="accent2"/>
              </a:solidFill>
              <a:latin typeface="Tahoma" pitchFamily="34" charset="0"/>
              <a:cs typeface="Times New Roman" charset="0"/>
            </a:endParaRPr>
          </a:p>
          <a:p>
            <a:pPr algn="ctr">
              <a:buClr>
                <a:schemeClr val="tx1"/>
              </a:buClr>
              <a:defRPr/>
            </a:pPr>
            <a:r>
              <a:rPr lang="en-US" sz="2400" b="1" i="1" dirty="0">
                <a:latin typeface="Tahoma" pitchFamily="34" charset="0"/>
                <a:cs typeface="Times New Roman" charset="0"/>
              </a:rPr>
              <a:t>What is important – it is people, it is people, it is people</a:t>
            </a:r>
          </a:p>
          <a:p>
            <a:pPr algn="ctr">
              <a:buClr>
                <a:schemeClr val="tx1"/>
              </a:buClr>
              <a:defRPr/>
            </a:pPr>
            <a:r>
              <a:rPr lang="en-US" sz="2400" b="1" i="1" dirty="0">
                <a:latin typeface="Tahoma" pitchFamily="34" charset="0"/>
                <a:cs typeface="Times New Roman" charset="0"/>
              </a:rPr>
              <a:t> </a:t>
            </a:r>
            <a:endParaRPr lang="en-US" sz="2400" b="1" dirty="0">
              <a:latin typeface="Tahoma" pitchFamily="34" charset="0"/>
              <a:cs typeface="Times New Roman" charset="0"/>
            </a:endParaRPr>
          </a:p>
          <a:p>
            <a:pPr algn="ctr">
              <a:buClr>
                <a:schemeClr val="tx1"/>
              </a:buClr>
              <a:defRPr/>
            </a:pPr>
            <a:r>
              <a:rPr lang="en-US" sz="2400" b="1" dirty="0">
                <a:solidFill>
                  <a:schemeClr val="accent2"/>
                </a:solidFill>
                <a:latin typeface="Tahoma" pitchFamily="34" charset="0"/>
                <a:cs typeface="Times New Roman" charset="0"/>
              </a:rPr>
              <a:t>He aha </a:t>
            </a:r>
            <a:r>
              <a:rPr lang="en-US" sz="2400" b="1" dirty="0" err="1">
                <a:solidFill>
                  <a:schemeClr val="accent2"/>
                </a:solidFill>
                <a:latin typeface="Tahoma" pitchFamily="34" charset="0"/>
                <a:cs typeface="Times New Roman" charset="0"/>
              </a:rPr>
              <a:t>te</a:t>
            </a:r>
            <a:r>
              <a:rPr lang="en-US" sz="2400" b="1" dirty="0">
                <a:solidFill>
                  <a:schemeClr val="accent2"/>
                </a:solidFill>
                <a:latin typeface="Tahoma" pitchFamily="34" charset="0"/>
                <a:cs typeface="Times New Roman" charset="0"/>
              </a:rPr>
              <a:t> </a:t>
            </a:r>
            <a:r>
              <a:rPr lang="en-US" sz="2400" b="1" dirty="0" err="1">
                <a:solidFill>
                  <a:schemeClr val="accent2"/>
                </a:solidFill>
                <a:latin typeface="Tahoma" pitchFamily="34" charset="0"/>
                <a:cs typeface="Times New Roman" charset="0"/>
              </a:rPr>
              <a:t>huarahi</a:t>
            </a:r>
            <a:r>
              <a:rPr lang="en-US" sz="2400" b="1" dirty="0">
                <a:solidFill>
                  <a:schemeClr val="accent2"/>
                </a:solidFill>
                <a:latin typeface="Tahoma" pitchFamily="34" charset="0"/>
                <a:cs typeface="Times New Roman" charset="0"/>
              </a:rPr>
              <a:t> – I </a:t>
            </a:r>
            <a:r>
              <a:rPr lang="en-US" sz="2400" b="1" dirty="0" err="1">
                <a:solidFill>
                  <a:schemeClr val="accent2"/>
                </a:solidFill>
                <a:latin typeface="Tahoma" pitchFamily="34" charset="0"/>
                <a:cs typeface="Times New Roman" charset="0"/>
              </a:rPr>
              <a:t>runga</a:t>
            </a:r>
            <a:r>
              <a:rPr lang="en-US" sz="2400" b="1" dirty="0">
                <a:solidFill>
                  <a:schemeClr val="accent2"/>
                </a:solidFill>
                <a:latin typeface="Tahoma" pitchFamily="34" charset="0"/>
                <a:cs typeface="Times New Roman" charset="0"/>
              </a:rPr>
              <a:t>, I </a:t>
            </a:r>
            <a:r>
              <a:rPr lang="en-US" sz="2400" b="1" dirty="0" err="1">
                <a:solidFill>
                  <a:schemeClr val="accent2"/>
                </a:solidFill>
                <a:latin typeface="Tahoma" pitchFamily="34" charset="0"/>
                <a:cs typeface="Times New Roman" charset="0"/>
              </a:rPr>
              <a:t>te</a:t>
            </a:r>
            <a:r>
              <a:rPr lang="en-US" sz="2400" b="1" dirty="0">
                <a:solidFill>
                  <a:schemeClr val="accent2"/>
                </a:solidFill>
                <a:latin typeface="Tahoma" pitchFamily="34" charset="0"/>
                <a:cs typeface="Times New Roman" charset="0"/>
              </a:rPr>
              <a:t> TIKA, </a:t>
            </a:r>
            <a:r>
              <a:rPr lang="en-US" sz="2400" b="1" dirty="0" err="1">
                <a:solidFill>
                  <a:schemeClr val="accent2"/>
                </a:solidFill>
                <a:latin typeface="Tahoma" pitchFamily="34" charset="0"/>
                <a:cs typeface="Times New Roman" charset="0"/>
              </a:rPr>
              <a:t>te</a:t>
            </a:r>
            <a:r>
              <a:rPr lang="en-US" sz="2400" b="1" dirty="0">
                <a:solidFill>
                  <a:schemeClr val="accent2"/>
                </a:solidFill>
                <a:latin typeface="Tahoma" pitchFamily="34" charset="0"/>
                <a:cs typeface="Times New Roman" charset="0"/>
              </a:rPr>
              <a:t> PONO, me </a:t>
            </a:r>
            <a:r>
              <a:rPr lang="en-US" sz="2400" b="1" dirty="0" err="1">
                <a:solidFill>
                  <a:schemeClr val="accent2"/>
                </a:solidFill>
                <a:latin typeface="Tahoma" pitchFamily="34" charset="0"/>
                <a:cs typeface="Times New Roman" charset="0"/>
              </a:rPr>
              <a:t>te</a:t>
            </a:r>
            <a:r>
              <a:rPr lang="en-US" sz="2400" b="1" dirty="0">
                <a:solidFill>
                  <a:schemeClr val="accent2"/>
                </a:solidFill>
                <a:latin typeface="Tahoma" pitchFamily="34" charset="0"/>
                <a:cs typeface="Times New Roman" charset="0"/>
              </a:rPr>
              <a:t> AROHA</a:t>
            </a:r>
          </a:p>
          <a:p>
            <a:pPr algn="ctr">
              <a:buClr>
                <a:schemeClr val="tx1"/>
              </a:buClr>
              <a:defRPr/>
            </a:pPr>
            <a:r>
              <a:rPr lang="en-US" sz="2400" b="1" i="1" dirty="0">
                <a:latin typeface="Tahoma" pitchFamily="34" charset="0"/>
                <a:cs typeface="Times New Roman" charset="0"/>
              </a:rPr>
              <a:t>What is the pathway – it is	</a:t>
            </a:r>
          </a:p>
          <a:p>
            <a:pPr algn="ctr">
              <a:buClr>
                <a:schemeClr val="tx1"/>
              </a:buClr>
              <a:defRPr/>
            </a:pPr>
            <a:r>
              <a:rPr lang="en-US" sz="2400" b="1" i="1" dirty="0">
                <a:latin typeface="Tahoma" pitchFamily="34" charset="0"/>
                <a:cs typeface="Times New Roman" charset="0"/>
              </a:rPr>
              <a:t>Doing what is RIGHT</a:t>
            </a:r>
          </a:p>
          <a:p>
            <a:pPr algn="ctr">
              <a:buClr>
                <a:schemeClr val="tx1"/>
              </a:buClr>
              <a:defRPr/>
            </a:pPr>
            <a:r>
              <a:rPr lang="en-US" sz="2400" b="1" i="1" dirty="0">
                <a:latin typeface="Tahoma" pitchFamily="34" charset="0"/>
                <a:cs typeface="Times New Roman" charset="0"/>
              </a:rPr>
              <a:t>with INTEGRITY</a:t>
            </a:r>
            <a:endParaRPr lang="en-US" sz="2400" b="1" dirty="0">
              <a:latin typeface="Tahoma" pitchFamily="34" charset="0"/>
              <a:cs typeface="Times New Roman" charset="0"/>
            </a:endParaRPr>
          </a:p>
          <a:p>
            <a:pPr algn="ctr">
              <a:buClr>
                <a:schemeClr val="tx1"/>
              </a:buClr>
              <a:defRPr/>
            </a:pPr>
            <a:r>
              <a:rPr lang="en-US" sz="2400" b="1" i="1" dirty="0">
                <a:latin typeface="Tahoma" pitchFamily="34" charset="0"/>
                <a:cs typeface="Times New Roman" charset="0"/>
              </a:rPr>
              <a:t>and COMPASSION</a:t>
            </a:r>
            <a:endParaRPr lang="en-US" sz="2400" b="1" dirty="0">
              <a:latin typeface="Tahoma" pitchFamily="34" charset="0"/>
              <a:cs typeface="Times New Roman" charset="0"/>
            </a:endParaRPr>
          </a:p>
        </p:txBody>
      </p:sp>
    </p:spTree>
    <p:extLst>
      <p:ext uri="{BB962C8B-B14F-4D97-AF65-F5344CB8AC3E}">
        <p14:creationId xmlns:p14="http://schemas.microsoft.com/office/powerpoint/2010/main" val="979395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5CCFAE2-C6C0-416E-A1B4-5AD637D5F848}"/>
              </a:ext>
            </a:extLst>
          </p:cNvPr>
          <p:cNvSpPr/>
          <p:nvPr/>
        </p:nvSpPr>
        <p:spPr>
          <a:xfrm>
            <a:off x="3048000" y="751344"/>
            <a:ext cx="6096000" cy="5355312"/>
          </a:xfrm>
          <a:prstGeom prst="rect">
            <a:avLst/>
          </a:prstGeom>
        </p:spPr>
        <p:txBody>
          <a:bodyPr>
            <a:spAutoFit/>
          </a:bodyPr>
          <a:lstStyle/>
          <a:p>
            <a:pPr algn="just">
              <a:buClr>
                <a:schemeClr val="tx1"/>
              </a:buClr>
              <a:defRPr/>
            </a:pPr>
            <a:r>
              <a:rPr lang="en-US" b="1" dirty="0">
                <a:latin typeface="Tahoma" pitchFamily="34" charset="0"/>
                <a:cs typeface="Times New Roman" charset="0"/>
              </a:rPr>
              <a:t>These </a:t>
            </a:r>
            <a:r>
              <a:rPr lang="en-US" b="1" dirty="0" err="1">
                <a:latin typeface="Tahoma" pitchFamily="34" charset="0"/>
                <a:cs typeface="Times New Roman" charset="0"/>
              </a:rPr>
              <a:t>whakatauki</a:t>
            </a:r>
            <a:r>
              <a:rPr lang="en-US" b="1" dirty="0">
                <a:latin typeface="Tahoma" pitchFamily="34" charset="0"/>
                <a:cs typeface="Times New Roman" charset="0"/>
              </a:rPr>
              <a:t> underpin the </a:t>
            </a:r>
            <a:r>
              <a:rPr lang="en-US" b="1" dirty="0" err="1">
                <a:latin typeface="Tahoma" pitchFamily="34" charset="0"/>
                <a:cs typeface="Times New Roman" charset="0"/>
              </a:rPr>
              <a:t>kaupapa</a:t>
            </a:r>
            <a:r>
              <a:rPr lang="en-US" b="1" dirty="0">
                <a:latin typeface="Tahoma" pitchFamily="34" charset="0"/>
                <a:cs typeface="Times New Roman" charset="0"/>
              </a:rPr>
              <a:t> Maori component of our model.  The attitude of practice must reflect the spirit contained in this </a:t>
            </a:r>
            <a:r>
              <a:rPr lang="en-US" b="1" dirty="0" err="1">
                <a:latin typeface="Tahoma" pitchFamily="34" charset="0"/>
                <a:cs typeface="Times New Roman" charset="0"/>
              </a:rPr>
              <a:t>whakatauki</a:t>
            </a:r>
            <a:r>
              <a:rPr lang="en-US" b="1" dirty="0">
                <a:latin typeface="Tahoma" pitchFamily="34" charset="0"/>
                <a:cs typeface="Times New Roman" charset="0"/>
              </a:rPr>
              <a:t>, entwined throughout delivery at every level.</a:t>
            </a:r>
          </a:p>
          <a:p>
            <a:pPr algn="just">
              <a:buClr>
                <a:schemeClr val="tx1"/>
              </a:buClr>
              <a:defRPr/>
            </a:pPr>
            <a:r>
              <a:rPr lang="en-US" b="1" dirty="0">
                <a:latin typeface="Tahoma" pitchFamily="34" charset="0"/>
                <a:cs typeface="Times New Roman" charset="0"/>
              </a:rPr>
              <a:t> </a:t>
            </a:r>
          </a:p>
          <a:p>
            <a:pPr algn="just">
              <a:buClr>
                <a:schemeClr val="tx1"/>
              </a:buClr>
              <a:defRPr/>
            </a:pPr>
            <a:r>
              <a:rPr lang="en-US" b="1" dirty="0">
                <a:latin typeface="Tahoma" pitchFamily="34" charset="0"/>
                <a:cs typeface="Times New Roman" charset="0"/>
              </a:rPr>
              <a:t>    The restoration of Mana of people cannot take place unless the other three parts of the corner stone of Maori health are underpinned by the fourth, which is Taha Wairua (spiritual component) drawn from the </a:t>
            </a:r>
            <a:r>
              <a:rPr lang="en-US" b="1" dirty="0" err="1">
                <a:latin typeface="Tahoma" pitchFamily="34" charset="0"/>
                <a:cs typeface="Times New Roman" charset="0"/>
              </a:rPr>
              <a:t>Whare</a:t>
            </a:r>
            <a:r>
              <a:rPr lang="en-US" b="1" dirty="0">
                <a:latin typeface="Tahoma" pitchFamily="34" charset="0"/>
                <a:cs typeface="Times New Roman" charset="0"/>
              </a:rPr>
              <a:t> Tapa </a:t>
            </a:r>
            <a:r>
              <a:rPr lang="en-US" b="1" dirty="0" err="1">
                <a:latin typeface="Tahoma" pitchFamily="34" charset="0"/>
                <a:cs typeface="Times New Roman" charset="0"/>
              </a:rPr>
              <a:t>Wha</a:t>
            </a:r>
            <a:r>
              <a:rPr lang="en-US" b="1" dirty="0">
                <a:latin typeface="Tahoma" pitchFamily="34" charset="0"/>
                <a:cs typeface="Times New Roman" charset="0"/>
              </a:rPr>
              <a:t> model as articulated by Professor Mason Durie.</a:t>
            </a:r>
          </a:p>
          <a:p>
            <a:pPr algn="ctr">
              <a:buClr>
                <a:schemeClr val="tx1"/>
              </a:buClr>
              <a:defRPr/>
            </a:pPr>
            <a:r>
              <a:rPr lang="en-US" b="1" dirty="0">
                <a:latin typeface="Tahoma" pitchFamily="34" charset="0"/>
                <a:cs typeface="Times New Roman" charset="0"/>
              </a:rPr>
              <a:t> </a:t>
            </a:r>
          </a:p>
          <a:p>
            <a:pPr algn="ctr">
              <a:buClr>
                <a:schemeClr val="tx1"/>
              </a:buClr>
              <a:defRPr/>
            </a:pPr>
            <a:r>
              <a:rPr lang="en-US" b="1" dirty="0">
                <a:latin typeface="Tahoma" pitchFamily="34" charset="0"/>
                <a:cs typeface="Times New Roman" charset="0"/>
              </a:rPr>
              <a:t>TAHA TINANA – </a:t>
            </a:r>
            <a:r>
              <a:rPr lang="en-US" b="1" i="1" dirty="0">
                <a:latin typeface="Tahoma" pitchFamily="34" charset="0"/>
                <a:cs typeface="Times New Roman" charset="0"/>
              </a:rPr>
              <a:t>Physical</a:t>
            </a:r>
            <a:endParaRPr lang="en-US" b="1" dirty="0">
              <a:latin typeface="Tahoma" pitchFamily="34" charset="0"/>
              <a:cs typeface="Times New Roman" charset="0"/>
            </a:endParaRPr>
          </a:p>
          <a:p>
            <a:pPr algn="ctr">
              <a:buClr>
                <a:schemeClr val="tx1"/>
              </a:buClr>
              <a:defRPr/>
            </a:pPr>
            <a:r>
              <a:rPr lang="en-US" b="1" dirty="0">
                <a:latin typeface="Tahoma" pitchFamily="34" charset="0"/>
                <a:cs typeface="Times New Roman" charset="0"/>
              </a:rPr>
              <a:t>TAHA HINENGARO – </a:t>
            </a:r>
            <a:r>
              <a:rPr lang="en-US" b="1" i="1" dirty="0">
                <a:latin typeface="Tahoma" pitchFamily="34" charset="0"/>
                <a:cs typeface="Times New Roman" charset="0"/>
              </a:rPr>
              <a:t>Mental</a:t>
            </a:r>
            <a:endParaRPr lang="en-US" b="1" dirty="0">
              <a:latin typeface="Tahoma" pitchFamily="34" charset="0"/>
              <a:cs typeface="Times New Roman" charset="0"/>
            </a:endParaRPr>
          </a:p>
          <a:p>
            <a:pPr algn="ctr">
              <a:buClr>
                <a:schemeClr val="tx1"/>
              </a:buClr>
              <a:defRPr/>
            </a:pPr>
            <a:r>
              <a:rPr lang="en-US" b="1" dirty="0">
                <a:latin typeface="Tahoma" pitchFamily="34" charset="0"/>
                <a:cs typeface="Times New Roman" charset="0"/>
              </a:rPr>
              <a:t>TAHA WHANAU - </a:t>
            </a:r>
            <a:r>
              <a:rPr lang="en-US" b="1" i="1" dirty="0">
                <a:latin typeface="Tahoma" pitchFamily="34" charset="0"/>
                <a:cs typeface="Times New Roman" charset="0"/>
              </a:rPr>
              <a:t>Whanau</a:t>
            </a:r>
            <a:endParaRPr lang="en-US" b="1" dirty="0">
              <a:latin typeface="Tahoma" pitchFamily="34" charset="0"/>
              <a:cs typeface="Times New Roman" charset="0"/>
            </a:endParaRPr>
          </a:p>
          <a:p>
            <a:pPr algn="ctr">
              <a:buClr>
                <a:schemeClr val="tx1"/>
              </a:buClr>
              <a:defRPr/>
            </a:pPr>
            <a:r>
              <a:rPr lang="en-US" b="1" dirty="0">
                <a:latin typeface="Tahoma" pitchFamily="34" charset="0"/>
                <a:cs typeface="Times New Roman" charset="0"/>
              </a:rPr>
              <a:t>TAHA WAIRUA – </a:t>
            </a:r>
            <a:r>
              <a:rPr lang="en-US" b="1" i="1" dirty="0">
                <a:latin typeface="Tahoma" pitchFamily="34" charset="0"/>
                <a:cs typeface="Times New Roman" charset="0"/>
              </a:rPr>
              <a:t>Spiritual</a:t>
            </a:r>
            <a:endParaRPr lang="en-US" b="1" dirty="0">
              <a:latin typeface="Tahoma" pitchFamily="34" charset="0"/>
              <a:cs typeface="Times New Roman" charset="0"/>
            </a:endParaRPr>
          </a:p>
          <a:p>
            <a:pPr algn="just">
              <a:buClr>
                <a:schemeClr val="tx1"/>
              </a:buClr>
              <a:defRPr/>
            </a:pPr>
            <a:r>
              <a:rPr lang="en-US" b="1" dirty="0">
                <a:latin typeface="Tahoma" pitchFamily="34" charset="0"/>
                <a:cs typeface="Times New Roman" charset="0"/>
              </a:rPr>
              <a:t> </a:t>
            </a:r>
          </a:p>
          <a:p>
            <a:pPr algn="just">
              <a:buClr>
                <a:schemeClr val="tx1"/>
              </a:buClr>
              <a:defRPr/>
            </a:pPr>
            <a:r>
              <a:rPr lang="en-US" b="1" dirty="0">
                <a:latin typeface="Tahoma" pitchFamily="34" charset="0"/>
                <a:cs typeface="Times New Roman" charset="0"/>
              </a:rPr>
              <a:t> </a:t>
            </a:r>
            <a:endParaRPr lang="en-NZ" dirty="0"/>
          </a:p>
        </p:txBody>
      </p:sp>
      <p:pic>
        <p:nvPicPr>
          <p:cNvPr id="5" name="Picture 4" descr="A close up of a green background&#10;&#10;Description automatically generated">
            <a:extLst>
              <a:ext uri="{FF2B5EF4-FFF2-40B4-BE49-F238E27FC236}">
                <a16:creationId xmlns:a16="http://schemas.microsoft.com/office/drawing/2014/main" id="{E5419FF6-F8C2-4D71-A23A-A392E658D0D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27800" y="647113"/>
            <a:ext cx="2706132" cy="3706837"/>
          </a:xfrm>
          <a:prstGeom prst="rect">
            <a:avLst/>
          </a:prstGeom>
        </p:spPr>
      </p:pic>
    </p:spTree>
    <p:extLst>
      <p:ext uri="{BB962C8B-B14F-4D97-AF65-F5344CB8AC3E}">
        <p14:creationId xmlns:p14="http://schemas.microsoft.com/office/powerpoint/2010/main" val="1110213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51C24A-DAD4-484C-9BD5-FDA8B6692B98}"/>
              </a:ext>
            </a:extLst>
          </p:cNvPr>
          <p:cNvSpPr/>
          <p:nvPr/>
        </p:nvSpPr>
        <p:spPr>
          <a:xfrm>
            <a:off x="3048000" y="1582341"/>
            <a:ext cx="6096000" cy="4370427"/>
          </a:xfrm>
          <a:prstGeom prst="rect">
            <a:avLst/>
          </a:prstGeom>
        </p:spPr>
        <p:txBody>
          <a:bodyPr>
            <a:spAutoFit/>
          </a:bodyPr>
          <a:lstStyle/>
          <a:p>
            <a:pPr algn="just"/>
            <a:r>
              <a:rPr lang="en-US" altLang="en-US" sz="2000" dirty="0" err="1">
                <a:cs typeface="Times New Roman" panose="02020603050405020304" pitchFamily="18" charset="0"/>
              </a:rPr>
              <a:t>Te</a:t>
            </a:r>
            <a:r>
              <a:rPr lang="en-US" altLang="en-US" sz="2000" dirty="0">
                <a:cs typeface="Times New Roman" panose="02020603050405020304" pitchFamily="18" charset="0"/>
              </a:rPr>
              <a:t> </a:t>
            </a:r>
            <a:r>
              <a:rPr lang="en-US" altLang="en-US" sz="2000" dirty="0" err="1">
                <a:cs typeface="Times New Roman" panose="02020603050405020304" pitchFamily="18" charset="0"/>
              </a:rPr>
              <a:t>Puna</a:t>
            </a:r>
            <a:r>
              <a:rPr lang="en-US" altLang="en-US" sz="2000" dirty="0">
                <a:cs typeface="Times New Roman" panose="02020603050405020304" pitchFamily="18" charset="0"/>
              </a:rPr>
              <a:t> Hauora </a:t>
            </a:r>
            <a:r>
              <a:rPr lang="en-US" altLang="en-US" sz="2000" i="1" dirty="0" err="1">
                <a:cs typeface="Times New Roman" panose="02020603050405020304" pitchFamily="18" charset="0"/>
              </a:rPr>
              <a:t>kaupapa</a:t>
            </a:r>
            <a:r>
              <a:rPr lang="en-US" altLang="en-US" sz="2000" i="1" dirty="0">
                <a:cs typeface="Times New Roman" panose="02020603050405020304" pitchFamily="18" charset="0"/>
              </a:rPr>
              <a:t>, tikanga and </a:t>
            </a:r>
            <a:r>
              <a:rPr lang="en-US" altLang="en-US" sz="2000" i="1" dirty="0" err="1">
                <a:cs typeface="Times New Roman" panose="02020603050405020304" pitchFamily="18" charset="0"/>
              </a:rPr>
              <a:t>kawa</a:t>
            </a:r>
            <a:r>
              <a:rPr lang="en-US" altLang="en-US" sz="2000" i="1" dirty="0">
                <a:cs typeface="Times New Roman" panose="02020603050405020304" pitchFamily="18" charset="0"/>
              </a:rPr>
              <a:t> </a:t>
            </a:r>
            <a:r>
              <a:rPr lang="en-US" altLang="en-US" sz="2000" dirty="0">
                <a:cs typeface="Times New Roman" panose="02020603050405020304" pitchFamily="18" charset="0"/>
              </a:rPr>
              <a:t>are embodied in the traditional concept of whanaungatanga.</a:t>
            </a:r>
          </a:p>
          <a:p>
            <a:pPr algn="just"/>
            <a:endParaRPr lang="en-US" altLang="en-US" sz="2000" dirty="0">
              <a:cs typeface="Times New Roman" panose="02020603050405020304" pitchFamily="18" charset="0"/>
            </a:endParaRPr>
          </a:p>
          <a:p>
            <a:pPr algn="just"/>
            <a:r>
              <a:rPr lang="en-US" altLang="en-US" sz="2000" dirty="0">
                <a:cs typeface="Times New Roman" panose="02020603050405020304" pitchFamily="18" charset="0"/>
              </a:rPr>
              <a:t>We pay tribute to Pa Henare Tate, who is the author and teacher of this inspirational concept.</a:t>
            </a:r>
          </a:p>
          <a:p>
            <a:pPr algn="just"/>
            <a:endParaRPr lang="en-US" altLang="en-US" sz="2000" dirty="0">
              <a:cs typeface="Times New Roman" panose="02020603050405020304" pitchFamily="18" charset="0"/>
            </a:endParaRPr>
          </a:p>
          <a:p>
            <a:pPr algn="just"/>
            <a:r>
              <a:rPr lang="en-US" altLang="en-US" sz="2000" dirty="0">
                <a:cs typeface="Times New Roman" panose="02020603050405020304" pitchFamily="18" charset="0"/>
              </a:rPr>
              <a:t>Whanaungatanga encapsulates the </a:t>
            </a:r>
            <a:r>
              <a:rPr lang="en-US" altLang="en-US" sz="2000" i="1" dirty="0">
                <a:cs typeface="Times New Roman" panose="02020603050405020304" pitchFamily="18" charset="0"/>
              </a:rPr>
              <a:t>tikanga</a:t>
            </a:r>
            <a:r>
              <a:rPr lang="en-US" altLang="en-US" sz="2000" dirty="0">
                <a:cs typeface="Times New Roman" panose="02020603050405020304" pitchFamily="18" charset="0"/>
              </a:rPr>
              <a:t> of </a:t>
            </a:r>
            <a:r>
              <a:rPr lang="en-US" altLang="en-US" sz="2000" i="1" dirty="0" err="1">
                <a:cs typeface="Times New Roman" panose="02020603050405020304" pitchFamily="18" charset="0"/>
              </a:rPr>
              <a:t>tapu</a:t>
            </a:r>
            <a:r>
              <a:rPr lang="en-US" altLang="en-US" sz="2000" i="1" dirty="0">
                <a:cs typeface="Times New Roman" panose="02020603050405020304" pitchFamily="18" charset="0"/>
              </a:rPr>
              <a:t>, mana,</a:t>
            </a:r>
            <a:r>
              <a:rPr lang="en-US" altLang="en-US" sz="2000" dirty="0">
                <a:cs typeface="Times New Roman" panose="02020603050405020304" pitchFamily="18" charset="0"/>
              </a:rPr>
              <a:t> and their expression through the principles of</a:t>
            </a:r>
            <a:r>
              <a:rPr lang="en-US" altLang="en-US" sz="2000" i="1" dirty="0">
                <a:cs typeface="Times New Roman" panose="02020603050405020304" pitchFamily="18" charset="0"/>
              </a:rPr>
              <a:t> </a:t>
            </a:r>
            <a:r>
              <a:rPr lang="en-US" altLang="en-US" sz="2000" i="1" dirty="0" err="1">
                <a:cs typeface="Times New Roman" panose="02020603050405020304" pitchFamily="18" charset="0"/>
              </a:rPr>
              <a:t>tika</a:t>
            </a:r>
            <a:r>
              <a:rPr lang="en-US" altLang="en-US" sz="2000" i="1" dirty="0">
                <a:cs typeface="Times New Roman" panose="02020603050405020304" pitchFamily="18" charset="0"/>
              </a:rPr>
              <a:t>, </a:t>
            </a:r>
            <a:r>
              <a:rPr lang="en-US" altLang="en-US" sz="2000" i="1" dirty="0" err="1">
                <a:cs typeface="Times New Roman" panose="02020603050405020304" pitchFamily="18" charset="0"/>
              </a:rPr>
              <a:t>pono</a:t>
            </a:r>
            <a:r>
              <a:rPr lang="en-US" altLang="en-US" sz="2000" dirty="0">
                <a:cs typeface="Times New Roman" panose="02020603050405020304" pitchFamily="18" charset="0"/>
              </a:rPr>
              <a:t> and </a:t>
            </a:r>
            <a:r>
              <a:rPr lang="en-US" altLang="en-US" sz="2000" i="1" dirty="0">
                <a:cs typeface="Times New Roman" panose="02020603050405020304" pitchFamily="18" charset="0"/>
              </a:rPr>
              <a:t>aroha</a:t>
            </a:r>
            <a:r>
              <a:rPr lang="en-US" altLang="en-US" sz="2000" dirty="0">
                <a:cs typeface="Times New Roman" panose="02020603050405020304" pitchFamily="18" charset="0"/>
              </a:rPr>
              <a:t>.  </a:t>
            </a:r>
          </a:p>
          <a:p>
            <a:pPr algn="just"/>
            <a:endParaRPr lang="en-US" altLang="en-US" sz="2000" dirty="0">
              <a:cs typeface="Times New Roman" panose="02020603050405020304" pitchFamily="18" charset="0"/>
            </a:endParaRPr>
          </a:p>
          <a:p>
            <a:pPr algn="just"/>
            <a:r>
              <a:rPr lang="en-US" altLang="en-US" sz="2000" dirty="0">
                <a:cs typeface="Times New Roman" panose="02020603050405020304" pitchFamily="18" charset="0"/>
              </a:rPr>
              <a:t>The following explanations for </a:t>
            </a:r>
            <a:r>
              <a:rPr lang="en-US" altLang="en-US" sz="2000" i="1" dirty="0" err="1">
                <a:cs typeface="Times New Roman" panose="02020603050405020304" pitchFamily="18" charset="0"/>
              </a:rPr>
              <a:t>tapu</a:t>
            </a:r>
            <a:r>
              <a:rPr lang="en-US" altLang="en-US" sz="2000" i="1" dirty="0">
                <a:cs typeface="Times New Roman" panose="02020603050405020304" pitchFamily="18" charset="0"/>
              </a:rPr>
              <a:t>, mana, </a:t>
            </a:r>
            <a:r>
              <a:rPr lang="en-US" altLang="en-US" sz="2000" i="1" dirty="0" err="1">
                <a:cs typeface="Times New Roman" panose="02020603050405020304" pitchFamily="18" charset="0"/>
              </a:rPr>
              <a:t>tika</a:t>
            </a:r>
            <a:r>
              <a:rPr lang="en-US" altLang="en-US" sz="2000" dirty="0">
                <a:cs typeface="Times New Roman" panose="02020603050405020304" pitchFamily="18" charset="0"/>
              </a:rPr>
              <a:t>, </a:t>
            </a:r>
            <a:r>
              <a:rPr lang="en-US" altLang="en-US" sz="2000" i="1" dirty="0" err="1">
                <a:cs typeface="Times New Roman" panose="02020603050405020304" pitchFamily="18" charset="0"/>
              </a:rPr>
              <a:t>pono</a:t>
            </a:r>
            <a:r>
              <a:rPr lang="en-US" altLang="en-US" sz="2000" dirty="0">
                <a:cs typeface="Times New Roman" panose="02020603050405020304" pitchFamily="18" charset="0"/>
              </a:rPr>
              <a:t> and </a:t>
            </a:r>
            <a:r>
              <a:rPr lang="en-US" altLang="en-US" sz="2000" i="1" dirty="0">
                <a:cs typeface="Times New Roman" panose="02020603050405020304" pitchFamily="18" charset="0"/>
              </a:rPr>
              <a:t>aroha</a:t>
            </a:r>
            <a:r>
              <a:rPr lang="en-US" altLang="en-US" sz="2000" dirty="0">
                <a:cs typeface="Times New Roman" panose="02020603050405020304" pitchFamily="18" charset="0"/>
              </a:rPr>
              <a:t>, are scribed from a 1999 hui conducted by Pa Henare Tate in </a:t>
            </a:r>
            <a:r>
              <a:rPr lang="en-US" altLang="en-US" sz="2000" i="1" dirty="0">
                <a:cs typeface="Times New Roman" panose="02020603050405020304" pitchFamily="18" charset="0"/>
              </a:rPr>
              <a:t>whanaungatanga</a:t>
            </a:r>
            <a:r>
              <a:rPr lang="en-US" altLang="en-US" sz="2000" dirty="0">
                <a:cs typeface="Times New Roman" panose="02020603050405020304" pitchFamily="18" charset="0"/>
              </a:rPr>
              <a:t>:</a:t>
            </a:r>
          </a:p>
          <a:p>
            <a:pPr algn="just"/>
            <a:r>
              <a:rPr lang="en-US" altLang="en-US" dirty="0">
                <a:cs typeface="Times New Roman" panose="02020603050405020304" pitchFamily="18" charset="0"/>
              </a:rPr>
              <a:t> </a:t>
            </a:r>
          </a:p>
        </p:txBody>
      </p:sp>
    </p:spTree>
    <p:extLst>
      <p:ext uri="{BB962C8B-B14F-4D97-AF65-F5344CB8AC3E}">
        <p14:creationId xmlns:p14="http://schemas.microsoft.com/office/powerpoint/2010/main" val="11540336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4</TotalTime>
  <Words>1166</Words>
  <Application>Microsoft Office PowerPoint</Application>
  <PresentationFormat>Widescreen</PresentationFormat>
  <Paragraphs>90</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ArvoRegular</vt:lpstr>
      <vt:lpstr>Helvetica</vt:lpstr>
      <vt:lpstr>Tahoma</vt:lpstr>
      <vt:lpstr>Times New Roman</vt:lpstr>
      <vt:lpstr>Trebuchet MS</vt:lpstr>
      <vt:lpstr>Wingdings</vt:lpstr>
      <vt:lpstr>Wingdings 3</vt:lpstr>
      <vt:lpstr>Facet</vt:lpstr>
      <vt:lpstr>THTP Aotearoa Retreat</vt:lpstr>
      <vt:lpstr>Holding our life in a group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THTP Aotearoa Retreat</dc:title>
  <dc:creator>marion titmuss</dc:creator>
  <cp:lastModifiedBy>marion titmuss</cp:lastModifiedBy>
  <cp:revision>2</cp:revision>
  <dcterms:created xsi:type="dcterms:W3CDTF">2019-01-15T01:58:31Z</dcterms:created>
  <dcterms:modified xsi:type="dcterms:W3CDTF">2019-01-15T02:02:44Z</dcterms:modified>
</cp:coreProperties>
</file>